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427" r:id="rId5"/>
    <p:sldId id="386" r:id="rId7"/>
    <p:sldId id="387" r:id="rId8"/>
    <p:sldId id="275" r:id="rId9"/>
    <p:sldId id="423" r:id="rId10"/>
    <p:sldId id="315" r:id="rId11"/>
    <p:sldId id="273" r:id="rId12"/>
    <p:sldId id="316" r:id="rId13"/>
    <p:sldId id="388" r:id="rId14"/>
    <p:sldId id="333" r:id="rId15"/>
    <p:sldId id="336" r:id="rId16"/>
    <p:sldId id="313" r:id="rId17"/>
    <p:sldId id="424" r:id="rId18"/>
    <p:sldId id="337" r:id="rId19"/>
    <p:sldId id="389" r:id="rId20"/>
    <p:sldId id="391" r:id="rId21"/>
    <p:sldId id="425" r:id="rId22"/>
    <p:sldId id="349" r:id="rId23"/>
    <p:sldId id="353" r:id="rId24"/>
    <p:sldId id="372" r:id="rId25"/>
    <p:sldId id="357" r:id="rId26"/>
    <p:sldId id="348" r:id="rId27"/>
    <p:sldId id="392" r:id="rId28"/>
    <p:sldId id="395" r:id="rId29"/>
    <p:sldId id="359" r:id="rId30"/>
    <p:sldId id="396" r:id="rId31"/>
    <p:sldId id="397" r:id="rId32"/>
    <p:sldId id="393" r:id="rId33"/>
    <p:sldId id="394" r:id="rId34"/>
    <p:sldId id="360" r:id="rId35"/>
    <p:sldId id="362" r:id="rId36"/>
    <p:sldId id="363" r:id="rId37"/>
    <p:sldId id="365" r:id="rId38"/>
    <p:sldId id="364" r:id="rId39"/>
    <p:sldId id="366" r:id="rId40"/>
    <p:sldId id="361" r:id="rId41"/>
    <p:sldId id="369" r:id="rId4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D1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410" y="-90"/>
      </p:cViewPr>
      <p:guideLst>
        <p:guide orient="horz" pos="2185"/>
        <p:guide pos="27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355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借春节万众欢乐和万象更新景象，寄托了诗人除旧布新、强国富民的抱负和乐观自信的情感！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10242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12290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元日》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爆竹声中一岁除，春风送暖入屠苏。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千门万户曈曈日，总把新桃换旧符。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宋神宗熙宁二年（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1069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年）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31746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1747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50178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0179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5427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427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8" name="Rectangle 2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5299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16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>
                <a:gd name="T0" fmla="*/ 329 w 2135"/>
                <a:gd name="T1" fmla="*/ 66 h 1804"/>
                <a:gd name="T2" fmla="*/ 161 w 2135"/>
                <a:gd name="T3" fmla="*/ 30 h 1804"/>
                <a:gd name="T4" fmla="*/ 0 w 2135"/>
                <a:gd name="T5" fmla="*/ 0 h 1804"/>
                <a:gd name="T6" fmla="*/ 0 w 2135"/>
                <a:gd name="T7" fmla="*/ 12 h 1804"/>
                <a:gd name="T8" fmla="*/ 161 w 2135"/>
                <a:gd name="T9" fmla="*/ 42 h 1804"/>
                <a:gd name="T10" fmla="*/ 323 w 2135"/>
                <a:gd name="T11" fmla="*/ 78 h 1804"/>
                <a:gd name="T12" fmla="*/ 556 w 2135"/>
                <a:gd name="T13" fmla="*/ 150 h 1804"/>
                <a:gd name="T14" fmla="*/ 777 w 2135"/>
                <a:gd name="T15" fmla="*/ 245 h 1804"/>
                <a:gd name="T16" fmla="*/ 993 w 2135"/>
                <a:gd name="T17" fmla="*/ 365 h 1804"/>
                <a:gd name="T18" fmla="*/ 1196 w 2135"/>
                <a:gd name="T19" fmla="*/ 503 h 1804"/>
                <a:gd name="T20" fmla="*/ 1381 w 2135"/>
                <a:gd name="T21" fmla="*/ 653 h 1804"/>
                <a:gd name="T22" fmla="*/ 1555 w 2135"/>
                <a:gd name="T23" fmla="*/ 827 h 1804"/>
                <a:gd name="T24" fmla="*/ 1710 w 2135"/>
                <a:gd name="T25" fmla="*/ 1019 h 1804"/>
                <a:gd name="T26" fmla="*/ 1854 w 2135"/>
                <a:gd name="T27" fmla="*/ 1229 h 1804"/>
                <a:gd name="T28" fmla="*/ 1937 w 2135"/>
                <a:gd name="T29" fmla="*/ 1366 h 1804"/>
                <a:gd name="T30" fmla="*/ 2009 w 2135"/>
                <a:gd name="T31" fmla="*/ 1510 h 1804"/>
                <a:gd name="T32" fmla="*/ 2069 w 2135"/>
                <a:gd name="T33" fmla="*/ 1654 h 1804"/>
                <a:gd name="T34" fmla="*/ 2123 w 2135"/>
                <a:gd name="T35" fmla="*/ 1804 h 1804"/>
                <a:gd name="T36" fmla="*/ 2135 w 2135"/>
                <a:gd name="T37" fmla="*/ 1804 h 1804"/>
                <a:gd name="T38" fmla="*/ 2081 w 2135"/>
                <a:gd name="T39" fmla="*/ 1654 h 1804"/>
                <a:gd name="T40" fmla="*/ 2021 w 2135"/>
                <a:gd name="T41" fmla="*/ 1510 h 1804"/>
                <a:gd name="T42" fmla="*/ 1949 w 2135"/>
                <a:gd name="T43" fmla="*/ 1366 h 1804"/>
                <a:gd name="T44" fmla="*/ 1866 w 2135"/>
                <a:gd name="T45" fmla="*/ 1223 h 1804"/>
                <a:gd name="T46" fmla="*/ 1722 w 2135"/>
                <a:gd name="T47" fmla="*/ 1013 h 1804"/>
                <a:gd name="T48" fmla="*/ 1561 w 2135"/>
                <a:gd name="T49" fmla="*/ 821 h 1804"/>
                <a:gd name="T50" fmla="*/ 1387 w 2135"/>
                <a:gd name="T51" fmla="*/ 647 h 1804"/>
                <a:gd name="T52" fmla="*/ 1202 w 2135"/>
                <a:gd name="T53" fmla="*/ 491 h 1804"/>
                <a:gd name="T54" fmla="*/ 999 w 2135"/>
                <a:gd name="T55" fmla="*/ 353 h 1804"/>
                <a:gd name="T56" fmla="*/ 783 w 2135"/>
                <a:gd name="T57" fmla="*/ 239 h 1804"/>
                <a:gd name="T58" fmla="*/ 562 w 2135"/>
                <a:gd name="T59" fmla="*/ 138 h 1804"/>
                <a:gd name="T60" fmla="*/ 329 w 2135"/>
                <a:gd name="T61" fmla="*/ 66 h 1804"/>
                <a:gd name="T62" fmla="*/ 329 w 2135"/>
                <a:gd name="T63" fmla="*/ 66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>
                <a:gd name="T0" fmla="*/ 1854 w 1854"/>
                <a:gd name="T1" fmla="*/ 1858 h 1858"/>
                <a:gd name="T2" fmla="*/ 0 w 1854"/>
                <a:gd name="T3" fmla="*/ 1858 h 1858"/>
                <a:gd name="T4" fmla="*/ 0 w 1854"/>
                <a:gd name="T5" fmla="*/ 0 h 1858"/>
                <a:gd name="T6" fmla="*/ 1854 w 1854"/>
                <a:gd name="T7" fmla="*/ 1858 h 1858"/>
                <a:gd name="T8" fmla="*/ 1854 w 1854"/>
                <a:gd name="T9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>
                <a:gd name="T0" fmla="*/ 1640 w 1745"/>
                <a:gd name="T1" fmla="*/ 1377 h 1577"/>
                <a:gd name="T2" fmla="*/ 1692 w 1745"/>
                <a:gd name="T3" fmla="*/ 1479 h 1577"/>
                <a:gd name="T4" fmla="*/ 1732 w 1745"/>
                <a:gd name="T5" fmla="*/ 1577 h 1577"/>
                <a:gd name="T6" fmla="*/ 1745 w 1745"/>
                <a:gd name="T7" fmla="*/ 1577 h 1577"/>
                <a:gd name="T8" fmla="*/ 1703 w 1745"/>
                <a:gd name="T9" fmla="*/ 1469 h 1577"/>
                <a:gd name="T10" fmla="*/ 1649 w 1745"/>
                <a:gd name="T11" fmla="*/ 1367 h 1577"/>
                <a:gd name="T12" fmla="*/ 1535 w 1745"/>
                <a:gd name="T13" fmla="*/ 1157 h 1577"/>
                <a:gd name="T14" fmla="*/ 1395 w 1745"/>
                <a:gd name="T15" fmla="*/ 951 h 1577"/>
                <a:gd name="T16" fmla="*/ 1236 w 1745"/>
                <a:gd name="T17" fmla="*/ 756 h 1577"/>
                <a:gd name="T18" fmla="*/ 1061 w 1745"/>
                <a:gd name="T19" fmla="*/ 582 h 1577"/>
                <a:gd name="T20" fmla="*/ 876 w 1745"/>
                <a:gd name="T21" fmla="*/ 426 h 1577"/>
                <a:gd name="T22" fmla="*/ 672 w 1745"/>
                <a:gd name="T23" fmla="*/ 294 h 1577"/>
                <a:gd name="T24" fmla="*/ 455 w 1745"/>
                <a:gd name="T25" fmla="*/ 174 h 1577"/>
                <a:gd name="T26" fmla="*/ 234 w 1745"/>
                <a:gd name="T27" fmla="*/ 78 h 1577"/>
                <a:gd name="T28" fmla="*/ 0 w 1745"/>
                <a:gd name="T29" fmla="*/ 0 h 1577"/>
                <a:gd name="T30" fmla="*/ 0 w 1745"/>
                <a:gd name="T31" fmla="*/ 12 h 1577"/>
                <a:gd name="T32" fmla="*/ 222 w 1745"/>
                <a:gd name="T33" fmla="*/ 89 h 1577"/>
                <a:gd name="T34" fmla="*/ 446 w 1745"/>
                <a:gd name="T35" fmla="*/ 185 h 1577"/>
                <a:gd name="T36" fmla="*/ 662 w 1745"/>
                <a:gd name="T37" fmla="*/ 305 h 1577"/>
                <a:gd name="T38" fmla="*/ 866 w 1745"/>
                <a:gd name="T39" fmla="*/ 437 h 1577"/>
                <a:gd name="T40" fmla="*/ 1052 w 1745"/>
                <a:gd name="T41" fmla="*/ 593 h 1577"/>
                <a:gd name="T42" fmla="*/ 1226 w 1745"/>
                <a:gd name="T43" fmla="*/ 767 h 1577"/>
                <a:gd name="T44" fmla="*/ 1385 w 1745"/>
                <a:gd name="T45" fmla="*/ 960 h 1577"/>
                <a:gd name="T46" fmla="*/ 1526 w 1745"/>
                <a:gd name="T47" fmla="*/ 1167 h 1577"/>
                <a:gd name="T48" fmla="*/ 1640 w 1745"/>
                <a:gd name="T49" fmla="*/ 13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>
                <a:gd name="T0" fmla="*/ 0 w 1745"/>
                <a:gd name="T1" fmla="*/ 0 h 1768"/>
                <a:gd name="T2" fmla="*/ 0 w 1745"/>
                <a:gd name="T3" fmla="*/ 12 h 1768"/>
                <a:gd name="T4" fmla="*/ 210 w 1745"/>
                <a:gd name="T5" fmla="*/ 88 h 1768"/>
                <a:gd name="T6" fmla="*/ 426 w 1745"/>
                <a:gd name="T7" fmla="*/ 190 h 1768"/>
                <a:gd name="T8" fmla="*/ 630 w 1745"/>
                <a:gd name="T9" fmla="*/ 304 h 1768"/>
                <a:gd name="T10" fmla="*/ 818 w 1745"/>
                <a:gd name="T11" fmla="*/ 442 h 1768"/>
                <a:gd name="T12" fmla="*/ 998 w 1745"/>
                <a:gd name="T13" fmla="*/ 592 h 1768"/>
                <a:gd name="T14" fmla="*/ 1164 w 1745"/>
                <a:gd name="T15" fmla="*/ 766 h 1768"/>
                <a:gd name="T16" fmla="*/ 1310 w 1745"/>
                <a:gd name="T17" fmla="*/ 942 h 1768"/>
                <a:gd name="T18" fmla="*/ 1454 w 1745"/>
                <a:gd name="T19" fmla="*/ 1146 h 1768"/>
                <a:gd name="T20" fmla="*/ 1536 w 1745"/>
                <a:gd name="T21" fmla="*/ 1298 h 1768"/>
                <a:gd name="T22" fmla="*/ 1614 w 1745"/>
                <a:gd name="T23" fmla="*/ 1456 h 1768"/>
                <a:gd name="T24" fmla="*/ 1682 w 1745"/>
                <a:gd name="T25" fmla="*/ 1616 h 1768"/>
                <a:gd name="T26" fmla="*/ 1733 w 1745"/>
                <a:gd name="T27" fmla="*/ 1768 h 1768"/>
                <a:gd name="T28" fmla="*/ 1745 w 1745"/>
                <a:gd name="T29" fmla="*/ 1768 h 1768"/>
                <a:gd name="T30" fmla="*/ 1691 w 1745"/>
                <a:gd name="T31" fmla="*/ 1606 h 1768"/>
                <a:gd name="T32" fmla="*/ 1623 w 1745"/>
                <a:gd name="T33" fmla="*/ 1445 h 1768"/>
                <a:gd name="T34" fmla="*/ 1547 w 1745"/>
                <a:gd name="T35" fmla="*/ 1288 h 1768"/>
                <a:gd name="T36" fmla="*/ 1463 w 1745"/>
                <a:gd name="T37" fmla="*/ 1136 h 1768"/>
                <a:gd name="T38" fmla="*/ 1320 w 1745"/>
                <a:gd name="T39" fmla="*/ 932 h 1768"/>
                <a:gd name="T40" fmla="*/ 1173 w 1745"/>
                <a:gd name="T41" fmla="*/ 755 h 1768"/>
                <a:gd name="T42" fmla="*/ 1008 w 1745"/>
                <a:gd name="T43" fmla="*/ 581 h 1768"/>
                <a:gd name="T44" fmla="*/ 827 w 1745"/>
                <a:gd name="T45" fmla="*/ 431 h 1768"/>
                <a:gd name="T46" fmla="*/ 642 w 1745"/>
                <a:gd name="T47" fmla="*/ 293 h 1768"/>
                <a:gd name="T48" fmla="*/ 437 w 1745"/>
                <a:gd name="T49" fmla="*/ 179 h 1768"/>
                <a:gd name="T50" fmla="*/ 222 w 1745"/>
                <a:gd name="T51" fmla="*/ 78 h 1768"/>
                <a:gd name="T52" fmla="*/ 0 w 1745"/>
                <a:gd name="T53" fmla="*/ 0 h 1768"/>
                <a:gd name="T54" fmla="*/ 0 w 1745"/>
                <a:gd name="T55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29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0"/>
          </a:xfrm>
        </p:spPr>
        <p:txBody>
          <a:bodyPr/>
          <a:lstStyle>
            <a:lvl1pPr>
              <a:defRPr sz="4800"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23" name="Rectangle 1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27570C-8B82-4ECA-8515-44C7E88AFFD9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11267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>
                <a:gd name="T0" fmla="*/ 329 w 2135"/>
                <a:gd name="T1" fmla="*/ 66 h 1804"/>
                <a:gd name="T2" fmla="*/ 161 w 2135"/>
                <a:gd name="T3" fmla="*/ 30 h 1804"/>
                <a:gd name="T4" fmla="*/ 0 w 2135"/>
                <a:gd name="T5" fmla="*/ 0 h 1804"/>
                <a:gd name="T6" fmla="*/ 0 w 2135"/>
                <a:gd name="T7" fmla="*/ 12 h 1804"/>
                <a:gd name="T8" fmla="*/ 161 w 2135"/>
                <a:gd name="T9" fmla="*/ 42 h 1804"/>
                <a:gd name="T10" fmla="*/ 323 w 2135"/>
                <a:gd name="T11" fmla="*/ 78 h 1804"/>
                <a:gd name="T12" fmla="*/ 556 w 2135"/>
                <a:gd name="T13" fmla="*/ 150 h 1804"/>
                <a:gd name="T14" fmla="*/ 777 w 2135"/>
                <a:gd name="T15" fmla="*/ 245 h 1804"/>
                <a:gd name="T16" fmla="*/ 993 w 2135"/>
                <a:gd name="T17" fmla="*/ 365 h 1804"/>
                <a:gd name="T18" fmla="*/ 1196 w 2135"/>
                <a:gd name="T19" fmla="*/ 503 h 1804"/>
                <a:gd name="T20" fmla="*/ 1381 w 2135"/>
                <a:gd name="T21" fmla="*/ 653 h 1804"/>
                <a:gd name="T22" fmla="*/ 1555 w 2135"/>
                <a:gd name="T23" fmla="*/ 827 h 1804"/>
                <a:gd name="T24" fmla="*/ 1710 w 2135"/>
                <a:gd name="T25" fmla="*/ 1019 h 1804"/>
                <a:gd name="T26" fmla="*/ 1854 w 2135"/>
                <a:gd name="T27" fmla="*/ 1229 h 1804"/>
                <a:gd name="T28" fmla="*/ 1937 w 2135"/>
                <a:gd name="T29" fmla="*/ 1366 h 1804"/>
                <a:gd name="T30" fmla="*/ 2009 w 2135"/>
                <a:gd name="T31" fmla="*/ 1510 h 1804"/>
                <a:gd name="T32" fmla="*/ 2069 w 2135"/>
                <a:gd name="T33" fmla="*/ 1654 h 1804"/>
                <a:gd name="T34" fmla="*/ 2123 w 2135"/>
                <a:gd name="T35" fmla="*/ 1804 h 1804"/>
                <a:gd name="T36" fmla="*/ 2135 w 2135"/>
                <a:gd name="T37" fmla="*/ 1804 h 1804"/>
                <a:gd name="T38" fmla="*/ 2081 w 2135"/>
                <a:gd name="T39" fmla="*/ 1654 h 1804"/>
                <a:gd name="T40" fmla="*/ 2021 w 2135"/>
                <a:gd name="T41" fmla="*/ 1510 h 1804"/>
                <a:gd name="T42" fmla="*/ 1949 w 2135"/>
                <a:gd name="T43" fmla="*/ 1366 h 1804"/>
                <a:gd name="T44" fmla="*/ 1866 w 2135"/>
                <a:gd name="T45" fmla="*/ 1223 h 1804"/>
                <a:gd name="T46" fmla="*/ 1722 w 2135"/>
                <a:gd name="T47" fmla="*/ 1013 h 1804"/>
                <a:gd name="T48" fmla="*/ 1561 w 2135"/>
                <a:gd name="T49" fmla="*/ 821 h 1804"/>
                <a:gd name="T50" fmla="*/ 1387 w 2135"/>
                <a:gd name="T51" fmla="*/ 647 h 1804"/>
                <a:gd name="T52" fmla="*/ 1202 w 2135"/>
                <a:gd name="T53" fmla="*/ 491 h 1804"/>
                <a:gd name="T54" fmla="*/ 999 w 2135"/>
                <a:gd name="T55" fmla="*/ 353 h 1804"/>
                <a:gd name="T56" fmla="*/ 783 w 2135"/>
                <a:gd name="T57" fmla="*/ 239 h 1804"/>
                <a:gd name="T58" fmla="*/ 562 w 2135"/>
                <a:gd name="T59" fmla="*/ 138 h 1804"/>
                <a:gd name="T60" fmla="*/ 329 w 2135"/>
                <a:gd name="T61" fmla="*/ 66 h 1804"/>
                <a:gd name="T62" fmla="*/ 329 w 2135"/>
                <a:gd name="T63" fmla="*/ 66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8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>
                <a:gd name="T0" fmla="*/ 1854 w 1854"/>
                <a:gd name="T1" fmla="*/ 1858 h 1858"/>
                <a:gd name="T2" fmla="*/ 0 w 1854"/>
                <a:gd name="T3" fmla="*/ 1858 h 1858"/>
                <a:gd name="T4" fmla="*/ 0 w 1854"/>
                <a:gd name="T5" fmla="*/ 0 h 1858"/>
                <a:gd name="T6" fmla="*/ 1854 w 1854"/>
                <a:gd name="T7" fmla="*/ 1858 h 1858"/>
                <a:gd name="T8" fmla="*/ 1854 w 1854"/>
                <a:gd name="T9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>
                <a:gd name="T0" fmla="*/ 1640 w 1745"/>
                <a:gd name="T1" fmla="*/ 1377 h 1577"/>
                <a:gd name="T2" fmla="*/ 1692 w 1745"/>
                <a:gd name="T3" fmla="*/ 1479 h 1577"/>
                <a:gd name="T4" fmla="*/ 1732 w 1745"/>
                <a:gd name="T5" fmla="*/ 1577 h 1577"/>
                <a:gd name="T6" fmla="*/ 1745 w 1745"/>
                <a:gd name="T7" fmla="*/ 1577 h 1577"/>
                <a:gd name="T8" fmla="*/ 1703 w 1745"/>
                <a:gd name="T9" fmla="*/ 1469 h 1577"/>
                <a:gd name="T10" fmla="*/ 1649 w 1745"/>
                <a:gd name="T11" fmla="*/ 1367 h 1577"/>
                <a:gd name="T12" fmla="*/ 1535 w 1745"/>
                <a:gd name="T13" fmla="*/ 1157 h 1577"/>
                <a:gd name="T14" fmla="*/ 1395 w 1745"/>
                <a:gd name="T15" fmla="*/ 951 h 1577"/>
                <a:gd name="T16" fmla="*/ 1236 w 1745"/>
                <a:gd name="T17" fmla="*/ 756 h 1577"/>
                <a:gd name="T18" fmla="*/ 1061 w 1745"/>
                <a:gd name="T19" fmla="*/ 582 h 1577"/>
                <a:gd name="T20" fmla="*/ 876 w 1745"/>
                <a:gd name="T21" fmla="*/ 426 h 1577"/>
                <a:gd name="T22" fmla="*/ 672 w 1745"/>
                <a:gd name="T23" fmla="*/ 294 h 1577"/>
                <a:gd name="T24" fmla="*/ 455 w 1745"/>
                <a:gd name="T25" fmla="*/ 174 h 1577"/>
                <a:gd name="T26" fmla="*/ 234 w 1745"/>
                <a:gd name="T27" fmla="*/ 78 h 1577"/>
                <a:gd name="T28" fmla="*/ 0 w 1745"/>
                <a:gd name="T29" fmla="*/ 0 h 1577"/>
                <a:gd name="T30" fmla="*/ 0 w 1745"/>
                <a:gd name="T31" fmla="*/ 12 h 1577"/>
                <a:gd name="T32" fmla="*/ 222 w 1745"/>
                <a:gd name="T33" fmla="*/ 89 h 1577"/>
                <a:gd name="T34" fmla="*/ 446 w 1745"/>
                <a:gd name="T35" fmla="*/ 185 h 1577"/>
                <a:gd name="T36" fmla="*/ 662 w 1745"/>
                <a:gd name="T37" fmla="*/ 305 h 1577"/>
                <a:gd name="T38" fmla="*/ 866 w 1745"/>
                <a:gd name="T39" fmla="*/ 437 h 1577"/>
                <a:gd name="T40" fmla="*/ 1052 w 1745"/>
                <a:gd name="T41" fmla="*/ 593 h 1577"/>
                <a:gd name="T42" fmla="*/ 1226 w 1745"/>
                <a:gd name="T43" fmla="*/ 767 h 1577"/>
                <a:gd name="T44" fmla="*/ 1385 w 1745"/>
                <a:gd name="T45" fmla="*/ 960 h 1577"/>
                <a:gd name="T46" fmla="*/ 1526 w 1745"/>
                <a:gd name="T47" fmla="*/ 1167 h 1577"/>
                <a:gd name="T48" fmla="*/ 1640 w 1745"/>
                <a:gd name="T49" fmla="*/ 13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0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>
                <a:gd name="T0" fmla="*/ 0 w 1745"/>
                <a:gd name="T1" fmla="*/ 0 h 1768"/>
                <a:gd name="T2" fmla="*/ 0 w 1745"/>
                <a:gd name="T3" fmla="*/ 12 h 1768"/>
                <a:gd name="T4" fmla="*/ 210 w 1745"/>
                <a:gd name="T5" fmla="*/ 88 h 1768"/>
                <a:gd name="T6" fmla="*/ 426 w 1745"/>
                <a:gd name="T7" fmla="*/ 190 h 1768"/>
                <a:gd name="T8" fmla="*/ 630 w 1745"/>
                <a:gd name="T9" fmla="*/ 304 h 1768"/>
                <a:gd name="T10" fmla="*/ 818 w 1745"/>
                <a:gd name="T11" fmla="*/ 442 h 1768"/>
                <a:gd name="T12" fmla="*/ 998 w 1745"/>
                <a:gd name="T13" fmla="*/ 592 h 1768"/>
                <a:gd name="T14" fmla="*/ 1164 w 1745"/>
                <a:gd name="T15" fmla="*/ 766 h 1768"/>
                <a:gd name="T16" fmla="*/ 1310 w 1745"/>
                <a:gd name="T17" fmla="*/ 942 h 1768"/>
                <a:gd name="T18" fmla="*/ 1454 w 1745"/>
                <a:gd name="T19" fmla="*/ 1146 h 1768"/>
                <a:gd name="T20" fmla="*/ 1536 w 1745"/>
                <a:gd name="T21" fmla="*/ 1298 h 1768"/>
                <a:gd name="T22" fmla="*/ 1614 w 1745"/>
                <a:gd name="T23" fmla="*/ 1456 h 1768"/>
                <a:gd name="T24" fmla="*/ 1682 w 1745"/>
                <a:gd name="T25" fmla="*/ 1616 h 1768"/>
                <a:gd name="T26" fmla="*/ 1733 w 1745"/>
                <a:gd name="T27" fmla="*/ 1768 h 1768"/>
                <a:gd name="T28" fmla="*/ 1745 w 1745"/>
                <a:gd name="T29" fmla="*/ 1768 h 1768"/>
                <a:gd name="T30" fmla="*/ 1691 w 1745"/>
                <a:gd name="T31" fmla="*/ 1606 h 1768"/>
                <a:gd name="T32" fmla="*/ 1623 w 1745"/>
                <a:gd name="T33" fmla="*/ 1445 h 1768"/>
                <a:gd name="T34" fmla="*/ 1547 w 1745"/>
                <a:gd name="T35" fmla="*/ 1288 h 1768"/>
                <a:gd name="T36" fmla="*/ 1463 w 1745"/>
                <a:gd name="T37" fmla="*/ 1136 h 1768"/>
                <a:gd name="T38" fmla="*/ 1320 w 1745"/>
                <a:gd name="T39" fmla="*/ 932 h 1768"/>
                <a:gd name="T40" fmla="*/ 1173 w 1745"/>
                <a:gd name="T41" fmla="*/ 755 h 1768"/>
                <a:gd name="T42" fmla="*/ 1008 w 1745"/>
                <a:gd name="T43" fmla="*/ 581 h 1768"/>
                <a:gd name="T44" fmla="*/ 827 w 1745"/>
                <a:gd name="T45" fmla="*/ 431 h 1768"/>
                <a:gd name="T46" fmla="*/ 642 w 1745"/>
                <a:gd name="T47" fmla="*/ 293 h 1768"/>
                <a:gd name="T48" fmla="*/ 437 w 1745"/>
                <a:gd name="T49" fmla="*/ 179 h 1768"/>
                <a:gd name="T50" fmla="*/ 222 w 1745"/>
                <a:gd name="T51" fmla="*/ 78 h 1768"/>
                <a:gd name="T52" fmla="*/ 0 w 1745"/>
                <a:gd name="T53" fmla="*/ 0 h 1768"/>
                <a:gd name="T54" fmla="*/ 0 w 1745"/>
                <a:gd name="T55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27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00" b="0"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7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 b="0"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503027-AA18-4F15-866C-34FAA9AC7140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kern="1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kern="1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kern="1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kern="1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kern="1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slide" Target="slide2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63" name="矩形 5162"/>
          <p:cNvSpPr/>
          <p:nvPr/>
        </p:nvSpPr>
        <p:spPr>
          <a:xfrm>
            <a:off x="407988" y="4835525"/>
            <a:ext cx="8523287" cy="4603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866" name="图片 3" descr="14907736839464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4525"/>
            <a:ext cx="3444875" cy="3330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矩形 4"/>
          <p:cNvSpPr/>
          <p:nvPr/>
        </p:nvSpPr>
        <p:spPr>
          <a:xfrm>
            <a:off x="2324100" y="328613"/>
            <a:ext cx="6750050" cy="29527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zh-CN" sz="3200" b="1" dirty="0">
                <a:latin typeface="微软雅黑" panose="020B0503020204020204" charset="-122"/>
                <a:ea typeface="微软雅黑" panose="020B0503020204020204" charset="-122"/>
              </a:rPr>
              <a:t>元日》</a:t>
            </a:r>
            <a:endParaRPr lang="zh-CN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 爆竹声中一岁除，春风送暖入屠苏。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 千门万户曈曈日，总把新桃换旧符。</a:t>
            </a:r>
            <a:endParaRPr lang="zh-CN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b="1" dirty="0">
                <a:latin typeface="微软雅黑" panose="020B0503020204020204" charset="-122"/>
                <a:ea typeface="微软雅黑" panose="020B0503020204020204" charset="-122"/>
              </a:rPr>
              <a:t>宋神宗熙宁二年（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1069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年）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8" name="矩形 5"/>
          <p:cNvSpPr/>
          <p:nvPr/>
        </p:nvSpPr>
        <p:spPr>
          <a:xfrm>
            <a:off x="2324100" y="3487738"/>
            <a:ext cx="5784850" cy="9604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4300" b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春风得意   踌躇满志</a:t>
            </a:r>
            <a:endParaRPr lang="zh-CN" altLang="en-US" sz="4300" b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一、探寻王安石变法的使命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0" name="矩形 32786"/>
          <p:cNvSpPr/>
          <p:nvPr/>
        </p:nvSpPr>
        <p:spPr>
          <a:xfrm>
            <a:off x="228600" y="992188"/>
            <a:ext cx="4806950" cy="27495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宋太祖时，全国有禁军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万，真宗时增到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万，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仁宗对西夏用兵，禁军激增到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后来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水浒传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中称林冲为“八十万禁军教头”就是这样来的。加上服杂役的厢军，总人数已达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140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万。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2771" name="组合 32781"/>
          <p:cNvGrpSpPr/>
          <p:nvPr/>
        </p:nvGrpSpPr>
        <p:grpSpPr>
          <a:xfrm>
            <a:off x="5140325" y="992188"/>
            <a:ext cx="4003675" cy="2749550"/>
            <a:chOff x="2400" y="1255"/>
            <a:chExt cx="3360" cy="3065"/>
          </a:xfrm>
        </p:grpSpPr>
        <p:pic>
          <p:nvPicPr>
            <p:cNvPr id="32772" name="图片 32782" descr="无标题-扫描-02"/>
            <p:cNvPicPr>
              <a:picLocks noChangeAspect="1"/>
            </p:cNvPicPr>
            <p:nvPr/>
          </p:nvPicPr>
          <p:blipFill>
            <a:blip r:embed="rId1"/>
            <a:srcRect l="2171" r="2600"/>
            <a:stretch>
              <a:fillRect/>
            </a:stretch>
          </p:blipFill>
          <p:spPr>
            <a:xfrm>
              <a:off x="2400" y="1255"/>
              <a:ext cx="3360" cy="30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3" name="文本框 32783"/>
            <p:cNvSpPr txBox="1"/>
            <p:nvPr/>
          </p:nvSpPr>
          <p:spPr>
            <a:xfrm>
              <a:off x="2520" y="1396"/>
              <a:ext cx="1892" cy="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北宋官员数量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32774" name="组合 32787"/>
          <p:cNvGrpSpPr/>
          <p:nvPr/>
        </p:nvGrpSpPr>
        <p:grpSpPr>
          <a:xfrm>
            <a:off x="0" y="3741738"/>
            <a:ext cx="9144000" cy="3297237"/>
            <a:chOff x="0" y="638"/>
            <a:chExt cx="5760" cy="3566"/>
          </a:xfrm>
        </p:grpSpPr>
        <p:sp>
          <p:nvSpPr>
            <p:cNvPr id="32775" name="矩形 32788"/>
            <p:cNvSpPr/>
            <p:nvPr/>
          </p:nvSpPr>
          <p:spPr>
            <a:xfrm>
              <a:off x="4492" y="3513"/>
              <a:ext cx="1268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80</a:t>
              </a: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76" name="矩形 32789"/>
            <p:cNvSpPr/>
            <p:nvPr/>
          </p:nvSpPr>
          <p:spPr>
            <a:xfrm>
              <a:off x="3246" y="3513"/>
              <a:ext cx="1246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24980464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77" name="矩形 32790"/>
            <p:cNvSpPr/>
            <p:nvPr/>
          </p:nvSpPr>
          <p:spPr>
            <a:xfrm>
              <a:off x="2001" y="3513"/>
              <a:ext cx="1245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29250469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78" name="矩形 32791"/>
            <p:cNvSpPr/>
            <p:nvPr/>
          </p:nvSpPr>
          <p:spPr>
            <a:xfrm>
              <a:off x="800" y="3513"/>
              <a:ext cx="1201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 dirty="0">
                  <a:latin typeface="楷体_GB2312" pitchFamily="49" charset="-122"/>
                  <a:ea typeface="楷体_GB2312" pitchFamily="49" charset="-122"/>
                </a:rPr>
                <a:t>29396113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79" name="矩形 32792"/>
            <p:cNvSpPr/>
            <p:nvPr/>
          </p:nvSpPr>
          <p:spPr>
            <a:xfrm>
              <a:off x="0" y="3513"/>
              <a:ext cx="800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草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0" name="矩形 32793"/>
            <p:cNvSpPr/>
            <p:nvPr/>
          </p:nvSpPr>
          <p:spPr>
            <a:xfrm>
              <a:off x="4492" y="2822"/>
              <a:ext cx="1268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80</a:t>
              </a: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1" name="矩形 32794"/>
            <p:cNvSpPr/>
            <p:nvPr/>
          </p:nvSpPr>
          <p:spPr>
            <a:xfrm>
              <a:off x="3246" y="2822"/>
              <a:ext cx="1246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23170223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2" name="矩形 32795"/>
            <p:cNvSpPr/>
            <p:nvPr/>
          </p:nvSpPr>
          <p:spPr>
            <a:xfrm>
              <a:off x="2001" y="2822"/>
              <a:ext cx="1245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30472708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3" name="矩形 32796"/>
            <p:cNvSpPr/>
            <p:nvPr/>
          </p:nvSpPr>
          <p:spPr>
            <a:xfrm>
              <a:off x="800" y="2822"/>
              <a:ext cx="1201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26943575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4" name="矩形 32797"/>
            <p:cNvSpPr/>
            <p:nvPr/>
          </p:nvSpPr>
          <p:spPr>
            <a:xfrm>
              <a:off x="0" y="2822"/>
              <a:ext cx="800" cy="6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粮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5" name="矩形 32798"/>
            <p:cNvSpPr/>
            <p:nvPr/>
          </p:nvSpPr>
          <p:spPr>
            <a:xfrm>
              <a:off x="4492" y="2371"/>
              <a:ext cx="1268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102</a:t>
              </a: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6" name="矩形 32799"/>
            <p:cNvSpPr/>
            <p:nvPr/>
          </p:nvSpPr>
          <p:spPr>
            <a:xfrm>
              <a:off x="3246" y="2371"/>
              <a:ext cx="1246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7422768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7" name="矩形 32800"/>
            <p:cNvSpPr/>
            <p:nvPr/>
          </p:nvSpPr>
          <p:spPr>
            <a:xfrm>
              <a:off x="2001" y="2371"/>
              <a:ext cx="1245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7255640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8" name="矩形 32801"/>
            <p:cNvSpPr/>
            <p:nvPr/>
          </p:nvSpPr>
          <p:spPr>
            <a:xfrm>
              <a:off x="800" y="2371"/>
              <a:ext cx="1201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8745535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9" name="矩形 32802"/>
            <p:cNvSpPr/>
            <p:nvPr/>
          </p:nvSpPr>
          <p:spPr>
            <a:xfrm>
              <a:off x="0" y="2371"/>
              <a:ext cx="800" cy="4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绢帛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0" name="矩形 32803"/>
            <p:cNvSpPr/>
            <p:nvPr/>
          </p:nvSpPr>
          <p:spPr>
            <a:xfrm>
              <a:off x="4492" y="1843"/>
              <a:ext cx="1268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30</a:t>
              </a: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1" name="矩形 32804"/>
            <p:cNvSpPr/>
            <p:nvPr/>
          </p:nvSpPr>
          <p:spPr>
            <a:xfrm>
              <a:off x="3246" y="1843"/>
              <a:ext cx="1246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9940147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2" name="矩形 32805"/>
            <p:cNvSpPr/>
            <p:nvPr/>
          </p:nvSpPr>
          <p:spPr>
            <a:xfrm>
              <a:off x="2001" y="1843"/>
              <a:ext cx="1245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33170630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3" name="矩形 32806"/>
            <p:cNvSpPr/>
            <p:nvPr/>
          </p:nvSpPr>
          <p:spPr>
            <a:xfrm>
              <a:off x="800" y="1843"/>
              <a:ext cx="1201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36822541</a:t>
              </a:r>
              <a:endParaRPr lang="en-US" altLang="zh-CN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4" name="矩形 32807"/>
            <p:cNvSpPr/>
            <p:nvPr/>
          </p:nvSpPr>
          <p:spPr>
            <a:xfrm>
              <a:off x="0" y="1843"/>
              <a:ext cx="800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钱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5" name="矩形 32808"/>
            <p:cNvSpPr/>
            <p:nvPr/>
          </p:nvSpPr>
          <p:spPr>
            <a:xfrm>
              <a:off x="4492" y="1162"/>
              <a:ext cx="1268" cy="68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所占比例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6" name="矩形 32809"/>
            <p:cNvSpPr/>
            <p:nvPr/>
          </p:nvSpPr>
          <p:spPr>
            <a:xfrm>
              <a:off x="3246" y="1162"/>
              <a:ext cx="1246" cy="68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solidFill>
                    <a:srgbClr val="C00000"/>
                  </a:solidFill>
                  <a:latin typeface="楷体_GB2312" pitchFamily="49" charset="-122"/>
                  <a:ea typeface="楷体_GB2312" pitchFamily="49" charset="-122"/>
                </a:rPr>
                <a:t>军费开支</a:t>
              </a:r>
              <a:endParaRPr lang="zh-CN" altLang="en-US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7" name="矩形 32810"/>
            <p:cNvSpPr/>
            <p:nvPr/>
          </p:nvSpPr>
          <p:spPr>
            <a:xfrm>
              <a:off x="2001" y="1162"/>
              <a:ext cx="1245" cy="68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支出总额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8" name="矩形 32811"/>
            <p:cNvSpPr/>
            <p:nvPr/>
          </p:nvSpPr>
          <p:spPr>
            <a:xfrm>
              <a:off x="800" y="1162"/>
              <a:ext cx="1201" cy="68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收入总额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99" name="矩形 32812"/>
            <p:cNvSpPr/>
            <p:nvPr/>
          </p:nvSpPr>
          <p:spPr>
            <a:xfrm>
              <a:off x="0" y="1162"/>
              <a:ext cx="800" cy="68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lnSpc>
                  <a:spcPct val="90000"/>
                </a:lnSpc>
                <a:buSzTx/>
              </a:pP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项目收入</a:t>
              </a:r>
              <a:endParaRPr lang="zh-CN" altLang="en-US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800" name="直接连接符 32813"/>
            <p:cNvSpPr/>
            <p:nvPr/>
          </p:nvSpPr>
          <p:spPr>
            <a:xfrm>
              <a:off x="0" y="1162"/>
              <a:ext cx="5760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1" name="直接连接符 32814"/>
            <p:cNvSpPr/>
            <p:nvPr/>
          </p:nvSpPr>
          <p:spPr>
            <a:xfrm>
              <a:off x="0" y="1843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2" name="直接连接符 32815"/>
            <p:cNvSpPr/>
            <p:nvPr/>
          </p:nvSpPr>
          <p:spPr>
            <a:xfrm>
              <a:off x="0" y="2371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3" name="直接连接符 32816"/>
            <p:cNvSpPr/>
            <p:nvPr/>
          </p:nvSpPr>
          <p:spPr>
            <a:xfrm>
              <a:off x="0" y="2822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4" name="直接连接符 32817"/>
            <p:cNvSpPr/>
            <p:nvPr/>
          </p:nvSpPr>
          <p:spPr>
            <a:xfrm>
              <a:off x="0" y="3513"/>
              <a:ext cx="576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5" name="直接连接符 32818"/>
            <p:cNvSpPr/>
            <p:nvPr/>
          </p:nvSpPr>
          <p:spPr>
            <a:xfrm>
              <a:off x="0" y="4204"/>
              <a:ext cx="5760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6" name="直接连接符 32819"/>
            <p:cNvSpPr/>
            <p:nvPr/>
          </p:nvSpPr>
          <p:spPr>
            <a:xfrm>
              <a:off x="0" y="1162"/>
              <a:ext cx="0" cy="304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7" name="直接连接符 32820"/>
            <p:cNvSpPr/>
            <p:nvPr/>
          </p:nvSpPr>
          <p:spPr>
            <a:xfrm>
              <a:off x="800" y="1162"/>
              <a:ext cx="0" cy="30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8" name="直接连接符 32821"/>
            <p:cNvSpPr/>
            <p:nvPr/>
          </p:nvSpPr>
          <p:spPr>
            <a:xfrm>
              <a:off x="2001" y="1162"/>
              <a:ext cx="0" cy="30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9" name="直接连接符 32822"/>
            <p:cNvSpPr/>
            <p:nvPr/>
          </p:nvSpPr>
          <p:spPr>
            <a:xfrm>
              <a:off x="3246" y="1162"/>
              <a:ext cx="0" cy="30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0" name="直接连接符 32823"/>
            <p:cNvSpPr/>
            <p:nvPr/>
          </p:nvSpPr>
          <p:spPr>
            <a:xfrm>
              <a:off x="4492" y="1162"/>
              <a:ext cx="0" cy="30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1" name="直接连接符 32824"/>
            <p:cNvSpPr/>
            <p:nvPr/>
          </p:nvSpPr>
          <p:spPr>
            <a:xfrm>
              <a:off x="5760" y="1162"/>
              <a:ext cx="0" cy="304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2" name="文本框 32825"/>
            <p:cNvSpPr txBox="1"/>
            <p:nvPr/>
          </p:nvSpPr>
          <p:spPr>
            <a:xfrm>
              <a:off x="385" y="638"/>
              <a:ext cx="5125" cy="49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宋仁宗皇祐年间（</a:t>
              </a:r>
              <a:r>
                <a:rPr lang="en-US" altLang="zh-CN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1049</a:t>
              </a: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－</a:t>
              </a:r>
              <a:r>
                <a:rPr lang="en-US" altLang="zh-CN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1054</a:t>
              </a: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）每年巨额的军费开支</a:t>
              </a:r>
              <a:endPara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47700" y="3557588"/>
            <a:ext cx="7035800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“</a:t>
            </a:r>
            <a:r>
              <a:rPr lang="zh-CN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冗兵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冗官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冗费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一、探寻王安石变法的使命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68275" y="1296988"/>
          <a:ext cx="8832850" cy="501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035"/>
                <a:gridCol w="2409825"/>
                <a:gridCol w="2035810"/>
                <a:gridCol w="2202180"/>
              </a:tblGrid>
              <a:tr h="501650">
                <a:tc gridSpan="4"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               北宋百余年财政收入与支出对比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003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年代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年财政收入（緡）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年财政支出（緡）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财政结余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太宗至道末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22，245，800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——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余大半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2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真宗天禧末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150，850，100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126,775.200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余24074900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3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仁宗（1049年）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126，251，964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——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无余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3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英宗（1065年）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116，138，405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131,864,452</a:t>
                      </a:r>
                      <a:endParaRPr lang="en-US" altLang="en-US" sz="2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-15，736，047</a:t>
                      </a:r>
                      <a:endParaRPr lang="en-US" altLang="en-US" sz="2400" b="1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77" marR="68577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7" name="矩形 5126"/>
          <p:cNvSpPr/>
          <p:nvPr/>
        </p:nvSpPr>
        <p:spPr>
          <a:xfrm>
            <a:off x="933450" y="3556000"/>
            <a:ext cx="6018213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“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三冗二积</a:t>
            </a: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，财政危机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65537" descr="9课地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0"/>
            <a:ext cx="68516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文本框 65538"/>
          <p:cNvSpPr txBox="1"/>
          <p:nvPr/>
        </p:nvSpPr>
        <p:spPr>
          <a:xfrm>
            <a:off x="8034338" y="685800"/>
            <a:ext cx="793750" cy="5592763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4000" b="1" dirty="0">
                <a:solidFill>
                  <a:srgbClr val="6600CC"/>
                </a:solidFill>
                <a:latin typeface="Times New Roman" panose="02020603050405020304" pitchFamily="18" charset="0"/>
                <a:ea typeface="隶书" pitchFamily="49" charset="-122"/>
              </a:rPr>
              <a:t>北宋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</a:rPr>
              <a:t>与</a:t>
            </a:r>
            <a:r>
              <a:rPr lang="zh-CN" altLang="en-US" sz="4000" b="1" dirty="0">
                <a:solidFill>
                  <a:srgbClr val="6600CC"/>
                </a:solidFill>
                <a:latin typeface="Times New Roman" panose="02020603050405020304" pitchFamily="18" charset="0"/>
                <a:ea typeface="隶书" pitchFamily="49" charset="-122"/>
              </a:rPr>
              <a:t>辽西夏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</a:rPr>
              <a:t>对峙示意图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sp>
        <p:nvSpPr>
          <p:cNvPr id="5127" name="矩形 5126"/>
          <p:cNvSpPr/>
          <p:nvPr/>
        </p:nvSpPr>
        <p:spPr>
          <a:xfrm>
            <a:off x="933450" y="3556000"/>
            <a:ext cx="6018213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辽和西夏威胁，边患危机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 descr="1"/>
          <p:cNvPicPr>
            <a:picLocks noChangeAspect="1"/>
          </p:cNvPicPr>
          <p:nvPr/>
        </p:nvPicPr>
        <p:blipFill>
          <a:blip r:embed="rId1"/>
          <a:srcRect l="3926" t="4523" r="4201" b="4558"/>
          <a:stretch>
            <a:fillRect/>
          </a:stretch>
        </p:blipFill>
        <p:spPr>
          <a:xfrm>
            <a:off x="323850" y="188913"/>
            <a:ext cx="3276600" cy="3209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文本框 29698"/>
          <p:cNvSpPr txBox="1"/>
          <p:nvPr/>
        </p:nvSpPr>
        <p:spPr>
          <a:xfrm>
            <a:off x="660400" y="4025900"/>
            <a:ext cx="24907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范仲淹（</a:t>
            </a:r>
            <a:r>
              <a:rPr lang="en-US" altLang="zh-CN" sz="2000" b="1">
                <a:solidFill>
                  <a:schemeClr val="bg1"/>
                </a:solidFill>
                <a:latin typeface="宋体" panose="02010600030101010101" pitchFamily="2" charset="-122"/>
              </a:rPr>
              <a:t>989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宋体" panose="02010600030101010101" pitchFamily="2" charset="-122"/>
              </a:rPr>
              <a:t>1052)</a:t>
            </a:r>
            <a:endParaRPr lang="en-US" altLang="zh-CN" sz="20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9700" name="文本框 29699"/>
          <p:cNvSpPr txBox="1"/>
          <p:nvPr/>
        </p:nvSpPr>
        <p:spPr>
          <a:xfrm>
            <a:off x="3924300" y="188913"/>
            <a:ext cx="4916488" cy="5213350"/>
          </a:xfrm>
          <a:prstGeom prst="rect">
            <a:avLst/>
          </a:prstGeom>
          <a:solidFill>
            <a:srgbClr val="E8E9E3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chemeClr val="tx1"/>
            </a:outerShdw>
          </a:effectLst>
        </p:spPr>
        <p:txBody>
          <a:bodyPr>
            <a:spAutoFit/>
          </a:bodyPr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庆历新政”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/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严重的社会危机使得不少“以天下为己任”的大臣，纷纷上书朝廷，要求革新政治。宋仁宗庆历三年（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1043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年），大臣范仲淹等人提出了明黜陟、抑侥幸、精贡举、择官长等十项</a:t>
            </a:r>
            <a:r>
              <a:rPr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以整顿吏治为中心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的改革主张，为仁宗所接受，遂推行新政，这就是“庆历新政”。但是新政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触犯了官僚贵族们的既得利益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，遭到他们的激烈反对。庆历五年（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1045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年）初，范仲淹等人被相继排挤出中央政府，新政宣告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夭折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9701" name="矩形 29700" descr="白色大理石"/>
          <p:cNvSpPr/>
          <p:nvPr/>
        </p:nvSpPr>
        <p:spPr>
          <a:xfrm>
            <a:off x="609600" y="5943600"/>
            <a:ext cx="7467600" cy="714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p>
            <a:pPr algn="ctr"/>
            <a:r>
              <a:rPr lang="zh-CN" altLang="en-US" sz="3600">
                <a:blipFill rotWithShape="0">
                  <a:blip r:embed="rId2"/>
                </a:blipFill>
                <a:latin typeface="华文行楷" charset="0"/>
                <a:ea typeface="华文行楷" charset="0"/>
              </a:rPr>
              <a:t>先天下之忧而忧，后天下之乐而乐。</a:t>
            </a:r>
            <a:endParaRPr lang="zh-CN" altLang="en-US" sz="3600">
              <a:blipFill rotWithShape="0">
                <a:blip r:embed="rId2"/>
              </a:blipFill>
              <a:latin typeface="华文行楷" charset="0"/>
              <a:ea typeface="华文行楷" charset="0"/>
            </a:endParaRPr>
          </a:p>
        </p:txBody>
      </p:sp>
      <p:pic>
        <p:nvPicPr>
          <p:cNvPr id="29702" name="图片 29701" descr="u=541263458,3810964018&amp;fm=0&amp;gp=-4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446463"/>
            <a:ext cx="3311525" cy="2484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一、探寻王安石变法的使命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2" name="文本框 17415"/>
          <p:cNvSpPr txBox="1"/>
          <p:nvPr/>
        </p:nvSpPr>
        <p:spPr>
          <a:xfrm>
            <a:off x="476250" y="2044700"/>
            <a:ext cx="717550" cy="29845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变法背景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ct val="50000"/>
              </a:spcBef>
            </a:pPr>
            <a:endParaRPr lang="zh-CN" altLang="en-US" b="1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3" name="文本框 1"/>
          <p:cNvSpPr txBox="1"/>
          <p:nvPr/>
        </p:nvSpPr>
        <p:spPr>
          <a:xfrm>
            <a:off x="342900" y="1193800"/>
            <a:ext cx="67119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北宋中期的困境</a:t>
            </a:r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社会危机严重！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44" name="文本框 2"/>
          <p:cNvSpPr txBox="1"/>
          <p:nvPr/>
        </p:nvSpPr>
        <p:spPr>
          <a:xfrm>
            <a:off x="1644650" y="2143125"/>
            <a:ext cx="6308725" cy="2651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2"/>
                </a:solidFill>
                <a:latin typeface="Calibri" panose="020F0502020204030204" charset="0"/>
                <a:ea typeface="黑体" panose="02010609060101010101" pitchFamily="49" charset="-122"/>
              </a:rPr>
              <a:t>①</a:t>
            </a:r>
            <a:r>
              <a:rPr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土地兼并，矛盾尖锐，统治危机</a:t>
            </a:r>
            <a:endParaRPr lang="zh-CN" altLang="en-US" sz="32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libri" panose="020F0502020204030204" charset="0"/>
                <a:ea typeface="黑体" panose="02010609060101010101" pitchFamily="49" charset="-122"/>
              </a:rPr>
              <a:t>②</a:t>
            </a:r>
            <a:r>
              <a:rPr lang="en-US" altLang="zh-CN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三冗二积</a:t>
            </a:r>
            <a:r>
              <a:rPr lang="en-US" altLang="zh-CN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，财政危机</a:t>
            </a:r>
            <a:endParaRPr lang="zh-CN" altLang="en-US" sz="32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2"/>
                </a:solidFill>
                <a:latin typeface="Calibri" panose="020F0502020204030204" charset="0"/>
                <a:ea typeface="黑体" panose="02010609060101010101" pitchFamily="49" charset="-122"/>
              </a:rPr>
              <a:t>③</a:t>
            </a:r>
            <a:r>
              <a:rPr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辽和西夏威胁，边患危机</a:t>
            </a:r>
            <a:endParaRPr lang="zh-CN" altLang="en-US" sz="32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r>
              <a:rPr lang="zh-CN" altLang="en-US" sz="3200" b="1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庆历新政失败</a:t>
            </a:r>
            <a:endParaRPr lang="zh-CN" altLang="en-US" sz="32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420813" y="2279650"/>
            <a:ext cx="76200" cy="2514600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5846" name="文本框 4"/>
          <p:cNvSpPr txBox="1"/>
          <p:nvPr/>
        </p:nvSpPr>
        <p:spPr>
          <a:xfrm>
            <a:off x="7397750" y="3009900"/>
            <a:ext cx="1209675" cy="17843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命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288" y="5029200"/>
            <a:ext cx="8861425" cy="706438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方正粗黑宋简体" charset="-122"/>
                <a:ea typeface="方正粗黑宋简体" charset="-122"/>
              </a:rPr>
              <a:t>这是一个儒者的家国担当</a:t>
            </a:r>
            <a:r>
              <a:rPr lang="en-US" altLang="zh-CN" sz="4000" b="1">
                <a:solidFill>
                  <a:srgbClr val="FF0000"/>
                </a:solidFill>
                <a:latin typeface="方正粗黑宋简体" charset="-122"/>
                <a:ea typeface="方正粗黑宋简体" charset="-122"/>
              </a:rPr>
              <a:t>——</a:t>
            </a:r>
            <a:r>
              <a:rPr lang="zh-CN" altLang="en-US" sz="4000" b="1">
                <a:solidFill>
                  <a:srgbClr val="FF0000"/>
                </a:solidFill>
                <a:latin typeface="方正粗黑宋简体" charset="-122"/>
                <a:ea typeface="方正粗黑宋简体" charset="-122"/>
              </a:rPr>
              <a:t>赤子之心</a:t>
            </a:r>
            <a:endParaRPr lang="zh-CN" altLang="en-US" sz="4000" b="1">
              <a:solidFill>
                <a:srgbClr val="FF0000"/>
              </a:solidFill>
              <a:latin typeface="方正粗黑宋简体" charset="-122"/>
              <a:ea typeface="方正粗黑宋简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0930" y="5893435"/>
            <a:ext cx="63074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变法的目的：</a:t>
            </a:r>
            <a:r>
              <a:rPr lang="zh-CN" altLang="en-US" sz="3200" b="1" noProof="1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富国强兵，巩固统治</a:t>
            </a:r>
            <a:endParaRPr lang="zh-CN" altLang="en-US" sz="3200" b="1" noProof="1">
              <a:solidFill>
                <a:srgbClr val="002060"/>
              </a:solidFill>
            </a:endParaRPr>
          </a:p>
        </p:txBody>
      </p:sp>
      <p:sp>
        <p:nvSpPr>
          <p:cNvPr id="5127" name="矩形 5126"/>
          <p:cNvSpPr/>
          <p:nvPr/>
        </p:nvSpPr>
        <p:spPr>
          <a:xfrm>
            <a:off x="1831975" y="1778000"/>
            <a:ext cx="5480050" cy="3138488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天变不足畏，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人言不足恤</a:t>
            </a:r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祖宗之法不足守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。”</a:t>
            </a:r>
            <a:endParaRPr lang="zh-CN" altLang="en-US" sz="4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rcRect l="13234" t="11176" r="15313"/>
          <a:stretch>
            <a:fillRect/>
          </a:stretch>
        </p:blipFill>
        <p:spPr>
          <a:xfrm>
            <a:off x="7371715" y="0"/>
            <a:ext cx="1904364" cy="1887220"/>
          </a:xfrm>
          <a:prstGeom prst="round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bldLvl="0" animBg="1"/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2" name="Text Box 4"/>
          <p:cNvSpPr txBox="1"/>
          <p:nvPr/>
        </p:nvSpPr>
        <p:spPr>
          <a:xfrm>
            <a:off x="323850" y="549275"/>
            <a:ext cx="847026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　</a:t>
            </a:r>
            <a:r>
              <a:rPr lang="zh-CN" altLang="en-US" sz="32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　               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思考：王安石的个人品质和经历 </a:t>
            </a: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对变法有何影响？</a:t>
            </a: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3" name="Text Box 5"/>
          <p:cNvSpPr txBox="1"/>
          <p:nvPr/>
        </p:nvSpPr>
        <p:spPr>
          <a:xfrm>
            <a:off x="395288" y="1773238"/>
            <a:ext cx="4681537" cy="4949825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lnSpc>
                <a:spcPct val="110000"/>
              </a:lnSpc>
              <a:buFont typeface="Wingdings" panose="05000000000000000000" pitchFamily="2" charset="2"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①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王安石个人强烈的社会责任感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endParaRPr lang="en-US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</a:pPr>
            <a:r>
              <a:rPr lang="en-US" altLang="zh-CN" sz="32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②</a:t>
            </a:r>
            <a:r>
              <a:rPr lang="zh-CN" altLang="en-US" sz="32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担任地方官期间丰富的地方工作经验的积累</a:t>
            </a:r>
            <a:r>
              <a:rPr lang="en-US" altLang="zh-CN" sz="32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endParaRPr lang="en-US" altLang="zh-CN" sz="320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③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为人刚正，意志坚强，具有</a:t>
            </a:r>
            <a:r>
              <a:rPr lang="zh-CN" altLang="en-US" sz="32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“三不足”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精神（“天变不足畏，人言不足恤，祖宗之法不足守”的精神）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3" name="Picture 6" descr="919512005164727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3" y="1916113"/>
            <a:ext cx="3748087" cy="44656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0725" name="WordArt 11"/>
          <p:cNvSpPr>
            <a:spLocks noTextEdit="1"/>
          </p:cNvSpPr>
          <p:nvPr/>
        </p:nvSpPr>
        <p:spPr>
          <a:xfrm>
            <a:off x="0" y="-317"/>
            <a:ext cx="3048000" cy="1166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 eaLnBrk="0" hangingPunct="0"/>
            <a:r>
              <a:rPr lang="zh-CN" altLang="en-US" sz="6000" b="1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情感升华</a:t>
            </a:r>
            <a:endParaRPr lang="zh-CN" altLang="en-US" sz="6000" b="1"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/>
      <p:bldP spid="9933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AutoShape 3"/>
          <p:cNvSpPr/>
          <p:nvPr/>
        </p:nvSpPr>
        <p:spPr>
          <a:xfrm>
            <a:off x="395288" y="333375"/>
            <a:ext cx="5181600" cy="2514600"/>
          </a:xfrm>
          <a:prstGeom prst="cloudCallout">
            <a:avLst>
              <a:gd name="adj1" fmla="val -19394"/>
              <a:gd name="adj2" fmla="val 7544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>
              <a:buFont typeface="Wingdings" panose="05000000000000000000" pitchFamily="2" charset="2"/>
            </a:pPr>
            <a:r>
              <a:rPr lang="zh-CN" altLang="en-US" sz="3200" dirty="0">
                <a:latin typeface="Times New Roman" panose="02020603050405020304" pitchFamily="18" charset="0"/>
                <a:ea typeface="楷体_GB2312" pitchFamily="49" charset="-122"/>
              </a:rPr>
              <a:t>想一想：如果你是王安石你会从什么地方入手来变法？</a:t>
            </a:r>
            <a:endParaRPr lang="zh-CN" altLang="en-US" sz="32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316420" name="Group 4"/>
          <p:cNvGrpSpPr/>
          <p:nvPr/>
        </p:nvGrpSpPr>
        <p:grpSpPr>
          <a:xfrm>
            <a:off x="1116013" y="3141663"/>
            <a:ext cx="2895600" cy="2230438"/>
            <a:chOff x="864" y="2304"/>
            <a:chExt cx="1824" cy="1405"/>
          </a:xfrm>
        </p:grpSpPr>
        <p:sp>
          <p:nvSpPr>
            <p:cNvPr id="33796" name="Text Box 5"/>
            <p:cNvSpPr txBox="1"/>
            <p:nvPr/>
          </p:nvSpPr>
          <p:spPr>
            <a:xfrm>
              <a:off x="1776" y="2304"/>
              <a:ext cx="912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Font typeface="Wingdings" panose="05000000000000000000" pitchFamily="2" charset="2"/>
              </a:pP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积贫</a:t>
              </a:r>
              <a:endPara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33797" name="Group 6"/>
            <p:cNvGrpSpPr/>
            <p:nvPr/>
          </p:nvGrpSpPr>
          <p:grpSpPr>
            <a:xfrm>
              <a:off x="864" y="2352"/>
              <a:ext cx="960" cy="1248"/>
              <a:chOff x="864" y="2352"/>
              <a:chExt cx="960" cy="1248"/>
            </a:xfrm>
          </p:grpSpPr>
          <p:sp>
            <p:nvSpPr>
              <p:cNvPr id="33798" name="AutoShape 7"/>
              <p:cNvSpPr/>
              <p:nvPr/>
            </p:nvSpPr>
            <p:spPr>
              <a:xfrm>
                <a:off x="1584" y="2352"/>
                <a:ext cx="240" cy="1248"/>
              </a:xfrm>
              <a:prstGeom prst="leftBrace">
                <a:avLst>
                  <a:gd name="adj1" fmla="val 43309"/>
                  <a:gd name="adj2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>
                  <a:buFont typeface="Wingdings" panose="05000000000000000000" pitchFamily="2" charset="2"/>
                </a:pP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799" name="Text Box 8"/>
              <p:cNvSpPr txBox="1"/>
              <p:nvPr/>
            </p:nvSpPr>
            <p:spPr>
              <a:xfrm>
                <a:off x="864" y="2688"/>
                <a:ext cx="672" cy="6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  <a:buFont typeface="Wingdings" panose="05000000000000000000" pitchFamily="2" charset="2"/>
                </a:pPr>
                <a:r>
                  <a:rPr lang="zh-CN" altLang="en-US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变法核心</a:t>
                </a:r>
                <a:endParaRPr lang="zh-CN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33800" name="Text Box 9"/>
            <p:cNvSpPr txBox="1"/>
            <p:nvPr/>
          </p:nvSpPr>
          <p:spPr>
            <a:xfrm>
              <a:off x="1776" y="3264"/>
              <a:ext cx="768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Font typeface="Wingdings" panose="05000000000000000000" pitchFamily="2" charset="2"/>
              </a:pP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积弱</a:t>
              </a:r>
              <a:endPara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33801" name="AutoShape 10"/>
          <p:cNvSpPr/>
          <p:nvPr/>
        </p:nvSpPr>
        <p:spPr>
          <a:xfrm>
            <a:off x="3635375" y="3357563"/>
            <a:ext cx="1441450" cy="215900"/>
          </a:xfrm>
          <a:custGeom>
            <a:avLst/>
            <a:gdLst/>
            <a:ahLst/>
            <a:cxnLst>
              <a:cxn ang="17694720">
                <a:pos x="2147483646" y="0"/>
              </a:cxn>
              <a:cxn ang="11796480">
                <a:pos x="0" y="107800119"/>
              </a:cxn>
              <a:cxn ang="5898240">
                <a:pos x="2147483646" y="215600229"/>
              </a:cxn>
              <a:cxn ang="0">
                <a:pos x="2147483646" y="107800119"/>
              </a:cxn>
            </a:cxnLst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3802" name="AutoShape 11"/>
          <p:cNvSpPr/>
          <p:nvPr/>
        </p:nvSpPr>
        <p:spPr>
          <a:xfrm>
            <a:off x="3635375" y="4868863"/>
            <a:ext cx="1439863" cy="215900"/>
          </a:xfrm>
          <a:custGeom>
            <a:avLst/>
            <a:gdLst/>
            <a:ahLst/>
            <a:cxnLst>
              <a:cxn ang="17694720">
                <a:pos x="2147483646" y="0"/>
              </a:cxn>
              <a:cxn ang="11796480">
                <a:pos x="0" y="107800119"/>
              </a:cxn>
              <a:cxn ang="5898240">
                <a:pos x="2147483646" y="215600229"/>
              </a:cxn>
              <a:cxn ang="0">
                <a:pos x="2147483646" y="107800119"/>
              </a:cxn>
            </a:cxnLst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6428" name="Rectangle 12"/>
          <p:cNvSpPr/>
          <p:nvPr/>
        </p:nvSpPr>
        <p:spPr>
          <a:xfrm>
            <a:off x="5003800" y="3036888"/>
            <a:ext cx="120015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富国</a:t>
            </a:r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16429" name="Rectangle 13"/>
          <p:cNvSpPr/>
          <p:nvPr/>
        </p:nvSpPr>
        <p:spPr>
          <a:xfrm>
            <a:off x="5148263" y="4619625"/>
            <a:ext cx="120015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强兵</a:t>
            </a:r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2990" y="5727065"/>
            <a:ext cx="44678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1"/>
                </a:solidFill>
                <a:ea typeface="华文新魏" pitchFamily="2" charset="-122"/>
                <a:sym typeface="+mn-ea"/>
              </a:rPr>
              <a:t>王安石变法的</a:t>
            </a:r>
            <a:r>
              <a:rPr lang="zh-CN" altLang="en-US" b="1" u="sng" dirty="0">
                <a:solidFill>
                  <a:schemeClr val="tx1"/>
                </a:solidFill>
                <a:ea typeface="华文新魏" pitchFamily="2" charset="-122"/>
                <a:sym typeface="+mn-ea"/>
              </a:rPr>
              <a:t>指导思想</a:t>
            </a:r>
            <a:r>
              <a:rPr lang="zh-CN" altLang="en-US" b="1" dirty="0">
                <a:solidFill>
                  <a:schemeClr val="tx1"/>
                </a:solidFill>
                <a:ea typeface="华文新魏" pitchFamily="2" charset="-122"/>
                <a:sym typeface="+mn-ea"/>
              </a:rPr>
              <a:t>是什么？</a:t>
            </a:r>
            <a:endParaRPr lang="zh-CN" altLang="en-US" b="1" dirty="0">
              <a:solidFill>
                <a:schemeClr val="tx1"/>
              </a:solidFill>
              <a:ea typeface="华文新魏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7205" y="5372735"/>
            <a:ext cx="33413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因天下之力，以生天下之财，取天下之财，以供天下之费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8" name="WordArt 25"/>
          <p:cNvSpPr>
            <a:spLocks noTextEdit="1"/>
          </p:cNvSpPr>
          <p:nvPr/>
        </p:nvSpPr>
        <p:spPr>
          <a:xfrm>
            <a:off x="5317490" y="5382895"/>
            <a:ext cx="3028315" cy="1188720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fontScale="80000"/>
          </a:bodyPr>
          <a:p>
            <a:pPr algn="l" eaLnBrk="0" hangingPunct="0"/>
            <a:r>
              <a:rPr lang="zh-CN" altLang="en-US" sz="8000" b="1" spc="4000">
                <a:solidFill>
                  <a:srgbClr val="FF0000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隶书" charset="0"/>
                <a:ea typeface="隶书" charset="0"/>
              </a:rPr>
              <a:t>积极开源</a:t>
            </a:r>
            <a:endParaRPr lang="zh-CN" altLang="en-US" sz="8000" b="1" spc="4000">
              <a:solidFill>
                <a:srgbClr val="FF0000"/>
              </a:solidFill>
              <a:effectLst>
                <a:outerShdw dist="35921" dir="2699999" algn="ctr" rotWithShape="0">
                  <a:srgbClr val="C0C0C0">
                    <a:alpha val="79999"/>
                  </a:srgbClr>
                </a:outerShdw>
              </a:effectLst>
              <a:latin typeface="隶书" charset="0"/>
              <a:ea typeface="隶书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8" grpId="0"/>
      <p:bldP spid="316429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218" name="表格 9217"/>
          <p:cNvGraphicFramePr/>
          <p:nvPr>
            <p:custDataLst>
              <p:tags r:id="rId1"/>
            </p:custDataLst>
          </p:nvPr>
        </p:nvGraphicFramePr>
        <p:xfrm>
          <a:off x="0" y="914400"/>
          <a:ext cx="8640763" cy="5113338"/>
        </p:xfrm>
        <a:graphic>
          <a:graphicData uri="http://schemas.openxmlformats.org/drawingml/2006/table">
            <a:tbl>
              <a:tblPr/>
              <a:tblGrid>
                <a:gridCol w="2016125"/>
                <a:gridCol w="2914650"/>
                <a:gridCol w="3709988"/>
              </a:tblGrid>
              <a:tr h="576263">
                <a:tc grid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en-US" altLang="zh-CN" sz="2400" b="1" dirty="0">
                          <a:latin typeface="宋体" panose="02010600030101010101" pitchFamily="2" charset="-122"/>
                        </a:rPr>
                        <a:t>1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、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富国之法：理财措施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762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措施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内容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特点与成效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青苗法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最具争议</a:t>
                      </a:r>
                      <a:r>
                        <a:rPr lang="en-US" altLang="zh-CN" sz="2400" b="1" dirty="0"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强制借贷</a:t>
                      </a:r>
                      <a:r>
                        <a:rPr lang="en-US" altLang="zh-CN" sz="2400" b="1">
                          <a:latin typeface="宋体" panose="02010600030101010101" pitchFamily="2" charset="-122"/>
                        </a:rPr>
                        <a:t>)</a:t>
                      </a:r>
                      <a:endParaRPr lang="zh-CN" altLang="en-US" sz="2400" b="1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募役法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最具争议</a:t>
                      </a:r>
                      <a:r>
                        <a:rPr lang="en-US" altLang="zh-CN" sz="2400" b="1" dirty="0"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负担沉重</a:t>
                      </a:r>
                      <a:r>
                        <a:rPr lang="en-US" altLang="zh-CN" sz="2400" b="1">
                          <a:latin typeface="宋体" panose="02010600030101010101" pitchFamily="2" charset="-122"/>
                        </a:rPr>
                        <a:t>)</a:t>
                      </a:r>
                      <a:endParaRPr lang="zh-CN" altLang="en-US" sz="2400" b="1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农田水利法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7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方田均税法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7207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市易法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7191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</a:rPr>
                        <a:t>均输法</a:t>
                      </a: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buChar char="Ø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r">
                        <a:buNone/>
                      </a:pPr>
                      <a:endParaRPr lang="zh-CN" altLang="en-US" sz="2400" b="1" dirty="0">
                        <a:latin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262" name="文本框 9261"/>
          <p:cNvSpPr txBox="1"/>
          <p:nvPr/>
        </p:nvSpPr>
        <p:spPr>
          <a:xfrm>
            <a:off x="2286000" y="213360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隶书" pitchFamily="49" charset="-122"/>
              </a:rPr>
              <a:t>政府低息贷款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9263" name="文本框 9262"/>
          <p:cNvSpPr txBox="1"/>
          <p:nvPr/>
        </p:nvSpPr>
        <p:spPr>
          <a:xfrm>
            <a:off x="1981200" y="4800600"/>
            <a:ext cx="30416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隶书" pitchFamily="49" charset="-122"/>
              </a:rPr>
              <a:t>设市易务稳定市场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9264" name="文本框 9263"/>
          <p:cNvSpPr txBox="1"/>
          <p:nvPr/>
        </p:nvSpPr>
        <p:spPr>
          <a:xfrm>
            <a:off x="2590800" y="2667000"/>
            <a:ext cx="21256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隶书" pitchFamily="49" charset="-122"/>
              </a:rPr>
              <a:t>以钱代役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9265" name="文本框 9264"/>
          <p:cNvSpPr txBox="1"/>
          <p:nvPr/>
        </p:nvSpPr>
        <p:spPr>
          <a:xfrm>
            <a:off x="2362200" y="335280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隶书" pitchFamily="49" charset="-122"/>
              </a:rPr>
              <a:t>鼓励兴修水利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9266" name="文本框 9265"/>
          <p:cNvSpPr txBox="1"/>
          <p:nvPr/>
        </p:nvSpPr>
        <p:spPr>
          <a:xfrm>
            <a:off x="2133600" y="4114800"/>
            <a:ext cx="26844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隶书" pitchFamily="49" charset="-122"/>
              </a:rPr>
              <a:t>按土地多少收税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9267" name="文本框 9266"/>
          <p:cNvSpPr txBox="1"/>
          <p:nvPr/>
        </p:nvSpPr>
        <p:spPr>
          <a:xfrm>
            <a:off x="158750" y="228600"/>
            <a:ext cx="898525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</a:rPr>
              <a:t>二、王安石变法的主要内容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</a:rPr>
              <a:t>    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9268" name="文本框 9267"/>
          <p:cNvSpPr txBox="1"/>
          <p:nvPr/>
        </p:nvSpPr>
        <p:spPr>
          <a:xfrm>
            <a:off x="5105400" y="3886200"/>
            <a:ext cx="3429000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抑制兼并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发展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农业生产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增加政府收入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69" name="文本框 9268"/>
          <p:cNvSpPr txBox="1"/>
          <p:nvPr/>
        </p:nvSpPr>
        <p:spPr>
          <a:xfrm>
            <a:off x="2057400" y="5334000"/>
            <a:ext cx="28956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隶书" pitchFamily="2" charset="-122"/>
              </a:rPr>
              <a:t>就近采购，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华文隶书" pitchFamily="2" charset="-122"/>
              </a:rPr>
              <a:t>节省货款和转运费等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2" grpId="0"/>
      <p:bldP spid="9263" grpId="0"/>
      <p:bldP spid="9264" grpId="0"/>
      <p:bldP spid="9265" grpId="0"/>
      <p:bldP spid="9266" grpId="0"/>
      <p:bldP spid="9268" grpId="0" bldLvl="0" animBg="1"/>
      <p:bldP spid="9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71" name="矩形 36870"/>
          <p:cNvSpPr/>
          <p:nvPr/>
        </p:nvSpPr>
        <p:spPr>
          <a:xfrm>
            <a:off x="304800" y="1981200"/>
            <a:ext cx="8229600" cy="21837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）保甲法、连坐法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）保马法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）将兵法 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4)  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军器监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38" name="文本框 36876"/>
          <p:cNvSpPr txBox="1"/>
          <p:nvPr/>
        </p:nvSpPr>
        <p:spPr>
          <a:xfrm>
            <a:off x="228600" y="1104900"/>
            <a:ext cx="3449638" cy="584200"/>
          </a:xfrm>
          <a:prstGeom prst="rect">
            <a:avLst/>
          </a:prstGeom>
          <a:solidFill>
            <a:schemeClr val="bg1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49" charset="-122"/>
              </a:rPr>
              <a:t>（二）强兵之法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二、王安石的富国强兵之策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6519" t="12226" r="32055" b="75931"/>
          <a:stretch>
            <a:fillRect/>
          </a:stretch>
        </p:blipFill>
        <p:spPr>
          <a:xfrm>
            <a:off x="3838575" y="1161733"/>
            <a:ext cx="2724150" cy="470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104005" y="2347595"/>
            <a:ext cx="37649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节省了军费开支；提高了军队战斗力。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框 49158"/>
          <p:cNvSpPr txBox="1"/>
          <p:nvPr/>
        </p:nvSpPr>
        <p:spPr>
          <a:xfrm>
            <a:off x="814388" y="2430463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zh-CN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986" name="文本框 49166"/>
          <p:cNvSpPr txBox="1"/>
          <p:nvPr/>
        </p:nvSpPr>
        <p:spPr>
          <a:xfrm>
            <a:off x="228600" y="1104900"/>
            <a:ext cx="3449638" cy="584200"/>
          </a:xfrm>
          <a:prstGeom prst="rect">
            <a:avLst/>
          </a:prstGeom>
          <a:solidFill>
            <a:schemeClr val="bg1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49" charset="-122"/>
              </a:rPr>
              <a:t>（三）取士之法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68" name="矩形 49167"/>
          <p:cNvSpPr/>
          <p:nvPr/>
        </p:nvSpPr>
        <p:spPr>
          <a:xfrm>
            <a:off x="366713" y="2116138"/>
            <a:ext cx="8410575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）改革科举制度：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）整顿太学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）惟才用人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       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二、王安石的富国强兵之策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3250" y="2208530"/>
            <a:ext cx="3630930" cy="951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培养人才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推动新法实行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7586" name="Picture 1026" descr="5B10002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0"/>
            <a:ext cx="9144000" cy="591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 Box 1027"/>
          <p:cNvSpPr txBox="1"/>
          <p:nvPr/>
        </p:nvSpPr>
        <p:spPr>
          <a:xfrm>
            <a:off x="1905000" y="152400"/>
            <a:ext cx="51054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Font typeface="Wingdings" panose="05000000000000000000" pitchFamily="2" charset="2"/>
            </a:pPr>
            <a:r>
              <a:rPr lang="zh-CN" altLang="en-US" sz="4000" dirty="0">
                <a:solidFill>
                  <a:srgbClr val="FF0000"/>
                </a:solidFill>
                <a:latin typeface="Tahoma" panose="020B0604030504040204" pitchFamily="34" charset="0"/>
                <a:ea typeface="华文中宋" pitchFamily="2" charset="-122"/>
              </a:rPr>
              <a:t>五代十国形势图</a:t>
            </a:r>
            <a:endParaRPr lang="zh-CN" altLang="en-US" sz="4000" dirty="0">
              <a:solidFill>
                <a:srgbClr val="FF0000"/>
              </a:solidFill>
              <a:latin typeface="Tahoma" panose="020B0604030504040204" pitchFamily="34" charset="0"/>
              <a:ea typeface="华文中宋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文本框 14344"/>
          <p:cNvSpPr txBox="1"/>
          <p:nvPr/>
        </p:nvSpPr>
        <p:spPr>
          <a:xfrm>
            <a:off x="914400" y="4800600"/>
            <a:ext cx="70104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301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流程图: 可选过程 4"/>
          <p:cNvSpPr/>
          <p:nvPr/>
        </p:nvSpPr>
        <p:spPr>
          <a:xfrm>
            <a:off x="3814763" y="2616200"/>
            <a:ext cx="1782763" cy="294322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流程图: 可选过程 5"/>
          <p:cNvSpPr/>
          <p:nvPr/>
        </p:nvSpPr>
        <p:spPr>
          <a:xfrm>
            <a:off x="3814763" y="2506663"/>
            <a:ext cx="1782763" cy="719138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800" b="1" strike="noStrike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达官贵人</a:t>
            </a:r>
            <a:endParaRPr lang="zh-CN" altLang="en-US" sz="2800" b="1" strike="noStrike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3814763" y="3727450"/>
            <a:ext cx="1782763" cy="719138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800" b="1" strike="noStrike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天人感应</a:t>
            </a:r>
            <a:endParaRPr lang="zh-CN" altLang="en-US" sz="2800" b="1" strike="noStrike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3814763" y="4987925"/>
            <a:ext cx="1782763" cy="719138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800" b="1" strike="noStrike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祖宗之法</a:t>
            </a:r>
            <a:endParaRPr lang="zh-CN" altLang="en-US" sz="2800" b="1" strike="noStrike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5" name="矩形 5126"/>
          <p:cNvSpPr/>
          <p:nvPr/>
        </p:nvSpPr>
        <p:spPr>
          <a:xfrm>
            <a:off x="5597525" y="4532313"/>
            <a:ext cx="3546475" cy="2306637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anchor="t">
            <a:spAutoFit/>
          </a:bodyPr>
          <a:p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6425" y="4635500"/>
            <a:ext cx="3457575" cy="162877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天变不足畏，</a:t>
            </a:r>
            <a:endParaRPr lang="zh-CN" altLang="en-US" sz="3200" b="1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 人言不足恤</a:t>
            </a:r>
            <a:r>
              <a:rPr lang="en-US" altLang="zh-CN" sz="3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,</a:t>
            </a:r>
            <a:endParaRPr lang="en-US" altLang="zh-CN" sz="3200" b="1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祖宗之法不足守</a:t>
            </a:r>
            <a:r>
              <a:rPr lang="zh-CN" altLang="en-US" sz="32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32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矩形 4"/>
          <p:cNvSpPr/>
          <p:nvPr/>
        </p:nvSpPr>
        <p:spPr>
          <a:xfrm>
            <a:off x="1101725" y="431800"/>
            <a:ext cx="6750050" cy="15684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 algn="ctr"/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zh-CN" sz="3200" b="1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咏竹</a:t>
            </a:r>
            <a:r>
              <a:rPr lang="zh-CN" altLang="zh-CN" sz="32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人怜直节生来瘦，自许高材老更刚，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曾与蒿藜同雨露，终随松柏到冰霜。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010" name="矩形 5"/>
          <p:cNvSpPr/>
          <p:nvPr/>
        </p:nvSpPr>
        <p:spPr>
          <a:xfrm>
            <a:off x="1584325" y="2270125"/>
            <a:ext cx="5784850" cy="6921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200" b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托物寄情   攻坚克难</a:t>
            </a:r>
            <a:endParaRPr lang="zh-CN" altLang="en-US" sz="3200" b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035" name="文本框 1"/>
          <p:cNvSpPr txBox="1"/>
          <p:nvPr/>
        </p:nvSpPr>
        <p:spPr>
          <a:xfrm>
            <a:off x="30163" y="3106738"/>
            <a:ext cx="9113837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宋神宗熙宁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至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6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年（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1069—1073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）变法高潮新法遭保守派百般阻挠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6" name="矩形 2"/>
          <p:cNvSpPr/>
          <p:nvPr/>
        </p:nvSpPr>
        <p:spPr>
          <a:xfrm>
            <a:off x="1101725" y="3914775"/>
            <a:ext cx="6750050" cy="15684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 algn="ctr"/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《商鞅</a:t>
            </a:r>
            <a:r>
              <a:rPr lang="zh-CN" altLang="zh-CN" sz="32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自古驱民在信诚，一言为重百金轻。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今人未可非商鞅，商鞅能令政必行。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3013" name="矩形 6"/>
          <p:cNvSpPr/>
          <p:nvPr/>
        </p:nvSpPr>
        <p:spPr>
          <a:xfrm>
            <a:off x="1584325" y="5715000"/>
            <a:ext cx="5784850" cy="6921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200" b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借古言志   令行禁止</a:t>
            </a:r>
            <a:endParaRPr lang="zh-CN" altLang="en-US" sz="3200" b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矩形 4"/>
          <p:cNvSpPr/>
          <p:nvPr/>
        </p:nvSpPr>
        <p:spPr>
          <a:xfrm>
            <a:off x="1101725" y="431800"/>
            <a:ext cx="6750050" cy="15684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 algn="ctr"/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《泊船瓜洲</a:t>
            </a:r>
            <a:r>
              <a:rPr lang="zh-CN" altLang="zh-CN" sz="32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京口瓜洲一水间，钟山只隔数重山。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3200" b="1" dirty="0">
                <a:latin typeface="楷体" panose="02010609060101010101" charset="-122"/>
                <a:ea typeface="楷体" panose="02010609060101010101" charset="-122"/>
              </a:rPr>
              <a:t>春风又绿江南岸，明月何时照我还。</a:t>
            </a:r>
            <a:endParaRPr lang="zh-CN" altLang="zh-CN" sz="32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5058" name="矩形 5"/>
          <p:cNvSpPr/>
          <p:nvPr/>
        </p:nvSpPr>
        <p:spPr>
          <a:xfrm>
            <a:off x="1584325" y="2143125"/>
            <a:ext cx="5784850" cy="836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endParaRPr lang="zh-CN" altLang="en-US" sz="3600" b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59" name="文本框 1"/>
          <p:cNvSpPr txBox="1"/>
          <p:nvPr/>
        </p:nvSpPr>
        <p:spPr>
          <a:xfrm>
            <a:off x="4845050" y="2703513"/>
            <a:ext cx="420370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熙宁七年（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1074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 辞职还乡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algn="ctr"/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熙宁七年（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1074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再度拜相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143125"/>
            <a:ext cx="50272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再度入京、春风得意</a:t>
            </a:r>
            <a:endParaRPr lang="zh-CN" altLang="en-US" sz="2800" b="1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800" b="1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重拾抱负、衣锦还乡</a:t>
            </a:r>
            <a:endParaRPr lang="zh-CN" altLang="en-US" sz="2800" b="1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800" b="1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？ ？ ？</a:t>
            </a:r>
            <a:endParaRPr lang="zh-CN" altLang="en-US" sz="2800" b="1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800" b="1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忧郁伤感、 思乡心切</a:t>
            </a:r>
            <a:endParaRPr lang="zh-CN" altLang="en-US" sz="2800" b="1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仕途险恶、吉凶难测</a:t>
            </a:r>
            <a:endParaRPr lang="zh-CN" altLang="en-US" sz="2800" noProof="1"/>
          </a:p>
        </p:txBody>
      </p:sp>
      <p:pic>
        <p:nvPicPr>
          <p:cNvPr id="45061" name="图片 7" descr="u=3462024144,2807040996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4387850"/>
            <a:ext cx="8620125" cy="2470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252413" y="3900488"/>
            <a:ext cx="8669337" cy="26765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zh-CN" sz="2800" b="1" dirty="0">
                <a:latin typeface="楷体" panose="02010609060101010101" charset="-122"/>
                <a:ea typeface="楷体" panose="02010609060101010101" charset="-122"/>
              </a:rPr>
              <a:t>激烈争论和恶意攻奸使新法推行艰难，被罢遭遇更使之心力交瘁。两次推辞任命未果。因此，诗句难免暗含忧郁、伤感和对家乡的眷恋！“何时”是发自肺腑的郁闷、惆怅，是对险恶仕途的担忧和新法前途的顾虑。忧思深切、格调苍凉，宛如一声喟然长叹，是诗人消沉心态的真实流露。</a:t>
            </a:r>
            <a:endParaRPr lang="zh-CN" altLang="zh-CN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4914" name="Text Box 2"/>
          <p:cNvSpPr txBox="1">
            <a:spLocks noChangeArrowheads="1"/>
          </p:cNvSpPr>
          <p:nvPr/>
        </p:nvSpPr>
        <p:spPr bwMode="auto">
          <a:xfrm>
            <a:off x="212725" y="92075"/>
            <a:ext cx="247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1" lang="zh-CN" altLang="en-US" sz="3600" b="0" kern="1200" cap="none" spc="0" normalizeH="0" baseline="0" noProof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新法的变质</a:t>
            </a:r>
            <a:endParaRPr kumimoji="1" lang="zh-CN" altLang="en-US" sz="3600" b="0" kern="1200" cap="none" spc="0" normalizeH="0" baseline="0" noProof="0">
              <a:solidFill>
                <a:srgbClr val="FF66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</p:txBody>
      </p:sp>
      <p:grpSp>
        <p:nvGrpSpPr>
          <p:cNvPr id="294915" name="Group 3"/>
          <p:cNvGrpSpPr/>
          <p:nvPr/>
        </p:nvGrpSpPr>
        <p:grpSpPr>
          <a:xfrm>
            <a:off x="250825" y="692150"/>
            <a:ext cx="8534400" cy="5562600"/>
            <a:chOff x="192" y="480"/>
            <a:chExt cx="5376" cy="3504"/>
          </a:xfrm>
        </p:grpSpPr>
        <p:pic>
          <p:nvPicPr>
            <p:cNvPr id="47107" name="Picture 4" descr="司马光2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192" y="672"/>
              <a:ext cx="2118" cy="26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4917" name="Text Box 5"/>
            <p:cNvSpPr txBox="1">
              <a:spLocks noChangeArrowheads="1"/>
            </p:cNvSpPr>
            <p:nvPr/>
          </p:nvSpPr>
          <p:spPr bwMode="auto">
            <a:xfrm>
              <a:off x="768" y="3408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rgbClr val="FFFF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司马光</a:t>
              </a:r>
              <a:endParaRPr kumimoji="1" lang="zh-CN" altLang="en-US" sz="2800" b="0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</p:txBody>
        </p:sp>
        <p:sp>
          <p:nvSpPr>
            <p:cNvPr id="294918" name="Text Box 6"/>
            <p:cNvSpPr txBox="1">
              <a:spLocks noChangeArrowheads="1"/>
            </p:cNvSpPr>
            <p:nvPr/>
          </p:nvSpPr>
          <p:spPr bwMode="auto">
            <a:xfrm>
              <a:off x="2380" y="2084"/>
              <a:ext cx="3188" cy="1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defRPr/>
              </a:pPr>
              <a:r>
                <a:rPr kumimoji="1" lang="en-US" altLang="zh-CN" sz="3200" b="0" kern="1200" cap="none" spc="0" normalizeH="0" baseline="0" noProof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        </a:t>
              </a:r>
              <a:r>
                <a:rPr kumimoji="1" lang="en-US" altLang="zh-CN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1085</a:t>
              </a: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年，宋神宗去世，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哲宗继位，太皇太后高氏临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朝听政，起用司马光，结果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新法逐渐被废除，变法派相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继被排挤出朝廷，史称 “ 元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佑更化”。</a:t>
              </a:r>
              <a:endParaRPr kumimoji="1" lang="zh-CN" altLang="en-US" sz="3200" b="0" kern="1200" cap="none" spc="0" normalizeH="0" baseline="0" noProof="0"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</p:txBody>
        </p:sp>
        <p:grpSp>
          <p:nvGrpSpPr>
            <p:cNvPr id="47110" name="Group 7"/>
            <p:cNvGrpSpPr/>
            <p:nvPr/>
          </p:nvGrpSpPr>
          <p:grpSpPr>
            <a:xfrm>
              <a:off x="3024" y="480"/>
              <a:ext cx="2448" cy="1488"/>
              <a:chOff x="2448" y="2352"/>
              <a:chExt cx="2448" cy="1488"/>
            </a:xfrm>
          </p:grpSpPr>
          <p:sp>
            <p:nvSpPr>
              <p:cNvPr id="47111" name="Text Box 8"/>
              <p:cNvSpPr txBox="1"/>
              <p:nvPr/>
            </p:nvSpPr>
            <p:spPr>
              <a:xfrm>
                <a:off x="2486" y="2462"/>
                <a:ext cx="116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SzPct val="100000"/>
                  <a:buFont typeface="Wingdings" panose="05000000000000000000" pitchFamily="2" charset="2"/>
                </a:pPr>
                <a:endParaRPr lang="zh-CN" altLang="zh-CN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2" name="AutoShape 9"/>
              <p:cNvSpPr/>
              <p:nvPr/>
            </p:nvSpPr>
            <p:spPr>
              <a:xfrm>
                <a:off x="2448" y="2352"/>
                <a:ext cx="2448" cy="148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>
                  <a:buSzPct val="100000"/>
                  <a:buFont typeface="Wingdings" panose="05000000000000000000" pitchFamily="2" charset="2"/>
                </a:pP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7113" name="Rectangle 10"/>
          <p:cNvSpPr/>
          <p:nvPr/>
        </p:nvSpPr>
        <p:spPr>
          <a:xfrm>
            <a:off x="5003800" y="1268413"/>
            <a:ext cx="344805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zh-CN" altLang="en-US" sz="6000" dirty="0">
                <a:latin typeface="Arial" panose="020B0604020202020204" pitchFamily="34" charset="0"/>
                <a:ea typeface="宋体" panose="02010600030101010101" pitchFamily="2" charset="-122"/>
              </a:rPr>
              <a:t>元佑更化</a:t>
            </a:r>
            <a:endParaRPr lang="zh-CN" altLang="en-US" sz="6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5938" name="Text Box 2"/>
          <p:cNvSpPr txBox="1">
            <a:spLocks noChangeArrowheads="1"/>
          </p:cNvSpPr>
          <p:nvPr/>
        </p:nvSpPr>
        <p:spPr bwMode="auto">
          <a:xfrm>
            <a:off x="212725" y="92075"/>
            <a:ext cx="247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1" lang="zh-CN" altLang="en-US" sz="3600" b="0" kern="1200" cap="none" spc="0" normalizeH="0" baseline="0" noProof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新法的变质</a:t>
            </a:r>
            <a:endParaRPr kumimoji="1" lang="zh-CN" altLang="en-US" sz="3600" b="0" kern="1200" cap="none" spc="0" normalizeH="0" baseline="0" noProof="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</p:txBody>
      </p:sp>
      <p:grpSp>
        <p:nvGrpSpPr>
          <p:cNvPr id="295939" name="Group 3"/>
          <p:cNvGrpSpPr/>
          <p:nvPr/>
        </p:nvGrpSpPr>
        <p:grpSpPr>
          <a:xfrm>
            <a:off x="212725" y="381000"/>
            <a:ext cx="9013825" cy="6400800"/>
            <a:chOff x="134" y="240"/>
            <a:chExt cx="5678" cy="4032"/>
          </a:xfrm>
        </p:grpSpPr>
        <p:grpSp>
          <p:nvGrpSpPr>
            <p:cNvPr id="48132" name="Group 4"/>
            <p:cNvGrpSpPr/>
            <p:nvPr/>
          </p:nvGrpSpPr>
          <p:grpSpPr>
            <a:xfrm>
              <a:off x="134" y="1584"/>
              <a:ext cx="3504" cy="2688"/>
              <a:chOff x="1862" y="576"/>
              <a:chExt cx="3504" cy="2688"/>
            </a:xfrm>
          </p:grpSpPr>
          <p:sp>
            <p:nvSpPr>
              <p:cNvPr id="48133" name="AutoShape 5"/>
              <p:cNvSpPr/>
              <p:nvPr/>
            </p:nvSpPr>
            <p:spPr>
              <a:xfrm>
                <a:off x="1862" y="576"/>
                <a:ext cx="3504" cy="2688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>
                  <a:buSzPct val="100000"/>
                  <a:buFont typeface="Wingdings" panose="05000000000000000000" pitchFamily="2" charset="2"/>
                </a:pPr>
                <a:r>
                  <a:rPr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元佑党籍碑</a:t>
                </a:r>
                <a:endParaRPr lang="zh-CN" altLang="en-US" sz="60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34" name="Text Box 6"/>
              <p:cNvSpPr txBox="1"/>
              <p:nvPr/>
            </p:nvSpPr>
            <p:spPr>
              <a:xfrm>
                <a:off x="1872" y="576"/>
                <a:ext cx="1316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buSzPct val="100000"/>
                  <a:buFont typeface="Wingdings" panose="05000000000000000000" pitchFamily="2" charset="2"/>
                </a:pPr>
                <a:r>
                  <a:rPr lang="en-US" altLang="zh-CN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华文新魏" pitchFamily="2" charset="-122"/>
                  </a:rPr>
                  <a:t>                         </a:t>
                </a:r>
                <a:endParaRPr lang="en-US" altLang="zh-CN" sz="60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新魏" pitchFamily="2" charset="-122"/>
                </a:endParaRPr>
              </a:p>
              <a:p>
                <a:pPr>
                  <a:buSzPct val="100000"/>
                  <a:buFont typeface="Wingdings" panose="05000000000000000000" pitchFamily="2" charset="2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华文新魏" pitchFamily="2" charset="-122"/>
                  </a:rPr>
                  <a:t>       </a:t>
                </a:r>
                <a:endPara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新魏" pitchFamily="2" charset="-122"/>
                </a:endParaRPr>
              </a:p>
            </p:txBody>
          </p:sp>
        </p:grpSp>
        <p:grpSp>
          <p:nvGrpSpPr>
            <p:cNvPr id="48135" name="Group 7"/>
            <p:cNvGrpSpPr/>
            <p:nvPr/>
          </p:nvGrpSpPr>
          <p:grpSpPr>
            <a:xfrm>
              <a:off x="3696" y="240"/>
              <a:ext cx="1934" cy="2629"/>
              <a:chOff x="3696" y="240"/>
              <a:chExt cx="1934" cy="2629"/>
            </a:xfrm>
          </p:grpSpPr>
          <p:pic>
            <p:nvPicPr>
              <p:cNvPr id="48136" name="Picture 8" descr="宋哲宗 赵煦"/>
              <p:cNvPicPr>
                <a:picLocks noChangeAspect="1"/>
              </p:cNvPicPr>
              <p:nvPr/>
            </p:nvPicPr>
            <p:blipFill>
              <a:blip r:embed="rId1">
                <a:lum bright="10001" contrast="29999"/>
              </a:blip>
              <a:stretch>
                <a:fillRect/>
              </a:stretch>
            </p:blipFill>
            <p:spPr>
              <a:xfrm>
                <a:off x="3696" y="240"/>
                <a:ext cx="1934" cy="225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95945" name="Text Box 9"/>
              <p:cNvSpPr txBox="1">
                <a:spLocks noChangeArrowheads="1"/>
              </p:cNvSpPr>
              <p:nvPr/>
            </p:nvSpPr>
            <p:spPr bwMode="auto">
              <a:xfrm>
                <a:off x="4022" y="2542"/>
                <a:ext cx="129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defRPr/>
                </a:pPr>
                <a:r>
                  <a:rPr kumimoji="1" lang="zh-CN" altLang="en-US" sz="2800" b="0" kern="1200" cap="none" spc="0" normalizeH="0" baseline="0" noProof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华文新魏" pitchFamily="2" charset="-122"/>
                    <a:cs typeface="+mn-cs"/>
                    <a:sym typeface="+mn-ea"/>
                  </a:rPr>
                  <a:t>宋哲宗 赵煦</a:t>
                </a:r>
                <a:endParaRPr kumimoji="1" lang="zh-CN" altLang="en-US" sz="2800" b="0" kern="1200" cap="none" spc="0" normalizeH="0" baseline="0" noProof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295946" name="Text Box 10"/>
            <p:cNvSpPr txBox="1">
              <a:spLocks noChangeArrowheads="1"/>
            </p:cNvSpPr>
            <p:nvPr/>
          </p:nvSpPr>
          <p:spPr bwMode="auto">
            <a:xfrm>
              <a:off x="134" y="497"/>
              <a:ext cx="3700" cy="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defRPr/>
              </a:pPr>
              <a:r>
                <a:rPr kumimoji="1" lang="en-US" altLang="zh-CN" sz="3200" b="0" kern="1200" cap="none" spc="0" normalizeH="0" baseline="0" noProof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        </a:t>
              </a:r>
              <a:r>
                <a:rPr kumimoji="1" lang="en-US" altLang="zh-CN" sz="2800" kern="1200" cap="none" spc="0" normalizeH="0" baseline="0" noProof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1093</a:t>
              </a:r>
              <a:r>
                <a:rPr kumimoji="1" lang="zh-CN" altLang="en-US" sz="3200" b="0" kern="1200" cap="none" spc="0" normalizeH="0" baseline="0" noProof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年，宋哲宗赵煦亲政。</a:t>
              </a:r>
              <a:endParaRPr kumimoji="1" lang="zh-CN" altLang="en-US" sz="3200" b="0" kern="1200" cap="none" spc="0" normalizeH="0" baseline="0" noProof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逐步恢复部分新法。但新旧两</a:t>
              </a:r>
              <a:endParaRPr kumimoji="1" lang="zh-CN" altLang="en-US" sz="3200" b="0" kern="1200" cap="none" spc="0" normalizeH="0" baseline="0" noProof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  <a:p>
              <a:pPr marR="0" defTabSz="914400">
                <a:buClrTx/>
                <a:buSzTx/>
                <a:defRPr/>
              </a:pPr>
              <a:r>
                <a:rPr kumimoji="1" lang="zh-CN" altLang="en-US" sz="3200" b="0" kern="1200" cap="none" spc="0" normalizeH="0" baseline="0" noProof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派的纷争愈演愈烈，党争纷起</a:t>
              </a:r>
              <a:r>
                <a:rPr kumimoji="1" lang="zh-CN" altLang="en-US" sz="3200" b="0" kern="1200" cap="none" spc="0" normalizeH="0" baseline="0" noProof="0">
                  <a:solidFill>
                    <a:srgbClr val="EC6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新魏" pitchFamily="2" charset="-122"/>
                  <a:cs typeface="+mn-cs"/>
                  <a:sym typeface="+mn-ea"/>
                </a:rPr>
                <a:t>。</a:t>
              </a:r>
              <a:endParaRPr kumimoji="1" lang="zh-CN" altLang="en-US" sz="3200" b="0" kern="1200" cap="none" spc="0" normalizeH="0" baseline="0" noProof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新魏" pitchFamily="2" charset="-122"/>
                <a:cs typeface="+mn-cs"/>
                <a:sym typeface="+mn-ea"/>
              </a:endParaRPr>
            </a:p>
          </p:txBody>
        </p:sp>
        <p:sp>
          <p:nvSpPr>
            <p:cNvPr id="48139" name="Text Box 11"/>
            <p:cNvSpPr txBox="1"/>
            <p:nvPr/>
          </p:nvSpPr>
          <p:spPr>
            <a:xfrm>
              <a:off x="3648" y="2856"/>
              <a:ext cx="2164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SzPct val="100000"/>
                <a:buFont typeface="Wingdings" panose="05000000000000000000" pitchFamily="2" charset="2"/>
              </a:pPr>
              <a:r>
                <a:rPr lang="zh-CN" altLang="en-US" sz="3200" dirty="0">
                  <a:latin typeface="Times New Roman" panose="02020603050405020304" pitchFamily="18" charset="0"/>
                  <a:ea typeface="华文新魏" pitchFamily="2" charset="-122"/>
                </a:rPr>
                <a:t>到宋徽宗时，宰</a:t>
              </a:r>
              <a:endParaRPr lang="zh-CN" altLang="en-US" sz="3200" dirty="0">
                <a:latin typeface="Times New Roman" panose="02020603050405020304" pitchFamily="18" charset="0"/>
                <a:ea typeface="华文新魏" pitchFamily="2" charset="-122"/>
              </a:endParaRPr>
            </a:p>
            <a:p>
              <a:pPr>
                <a:buSzPct val="100000"/>
                <a:buFont typeface="Wingdings" panose="05000000000000000000" pitchFamily="2" charset="2"/>
              </a:pPr>
              <a:r>
                <a:rPr lang="zh-CN" altLang="en-US" sz="3200" dirty="0">
                  <a:latin typeface="Times New Roman" panose="02020603050405020304" pitchFamily="18" charset="0"/>
                  <a:ea typeface="华文新魏" pitchFamily="2" charset="-122"/>
                </a:rPr>
                <a:t>相蔡京竟借新法</a:t>
              </a:r>
              <a:endParaRPr lang="zh-CN" altLang="en-US" sz="3200" dirty="0">
                <a:latin typeface="Times New Roman" panose="02020603050405020304" pitchFamily="18" charset="0"/>
                <a:ea typeface="华文新魏" pitchFamily="2" charset="-122"/>
              </a:endParaRPr>
            </a:p>
            <a:p>
              <a:pPr>
                <a:buSzPct val="100000"/>
                <a:buFont typeface="Wingdings" panose="05000000000000000000" pitchFamily="2" charset="2"/>
              </a:pPr>
              <a:r>
                <a:rPr lang="zh-CN" altLang="en-US" sz="3200" dirty="0">
                  <a:latin typeface="Times New Roman" panose="02020603050405020304" pitchFamily="18" charset="0"/>
                  <a:ea typeface="华文新魏" pitchFamily="2" charset="-122"/>
                </a:rPr>
                <a:t>之名聚敛钱财，</a:t>
              </a:r>
              <a:endParaRPr lang="zh-CN" altLang="en-US" sz="3200" dirty="0">
                <a:latin typeface="Times New Roman" panose="02020603050405020304" pitchFamily="18" charset="0"/>
                <a:ea typeface="华文新魏" pitchFamily="2" charset="-122"/>
              </a:endParaRPr>
            </a:p>
            <a:p>
              <a:pPr>
                <a:buSzPct val="100000"/>
                <a:buFont typeface="Wingdings" panose="05000000000000000000" pitchFamily="2" charset="2"/>
              </a:pPr>
              <a:r>
                <a:rPr lang="zh-CN" altLang="en-US" sz="3200" dirty="0">
                  <a:latin typeface="Times New Roman" panose="02020603050405020304" pitchFamily="18" charset="0"/>
                  <a:ea typeface="华文新魏" pitchFamily="2" charset="-122"/>
                </a:rPr>
                <a:t>新法完全变质了</a:t>
              </a:r>
              <a:r>
                <a:rPr lang="zh-CN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新魏" pitchFamily="2" charset="-122"/>
                </a:rPr>
                <a:t>。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新魏" pitchFamily="2" charset="-122"/>
              </a:endParaRPr>
            </a:p>
          </p:txBody>
        </p:sp>
      </p:grpSp>
      <p:sp>
        <p:nvSpPr>
          <p:cNvPr id="48140" name="AutoShape 12">
            <a:hlinkClick r:id="rId2" action="ppaction://hlinksldjump"/>
          </p:cNvPr>
          <p:cNvSpPr/>
          <p:nvPr/>
        </p:nvSpPr>
        <p:spPr>
          <a:xfrm>
            <a:off x="8532813" y="6400800"/>
            <a:ext cx="228600" cy="457200"/>
          </a:xfrm>
          <a:prstGeom prst="irregularSeal1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>
              <a:buSzPct val="10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三、全面认识王安石变法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082" name="矩形 5161"/>
          <p:cNvSpPr/>
          <p:nvPr/>
        </p:nvSpPr>
        <p:spPr>
          <a:xfrm>
            <a:off x="228600" y="1095375"/>
            <a:ext cx="8616950" cy="44005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>
              <a:buFont typeface="Wingdings" panose="05000000000000000000" pitchFamily="2" charset="2"/>
            </a:pPr>
            <a:r>
              <a:rPr lang="en-US" altLang="zh-CN" b="1" dirty="0">
                <a:latin typeface="Arial" panose="020B0604020202020204" pitchFamily="34" charset="0"/>
                <a:ea typeface="华文新魏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晚清以前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近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800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年的评价：王安石变法“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祸国殃民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”，各项新法是聚敛之术，较为集中地对王安石变法进行评论和批判。</a:t>
            </a:r>
            <a:endParaRPr lang="zh-CN" altLang="en-US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梁启超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世纪初为王安石及其变法彻底翻案。他把</a:t>
            </a:r>
            <a:r>
              <a:rPr lang="zh-CN" altLang="en-US" sz="2800" b="1" u="sng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青苗法和市易法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看作近代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“文明国家”的银行，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把</a:t>
            </a:r>
            <a:r>
              <a:rPr lang="zh-CN" altLang="en-US" sz="2800" b="1" u="sng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免役法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视作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“与今世各文明国所得税之法正同，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还认为</a:t>
            </a:r>
            <a:r>
              <a:rPr lang="zh-CN" altLang="en-US" sz="2800" b="1" u="sng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保甲法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“与今世所谓警察者正相类。”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列宁：“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王安石是中国十一世纪时的改革家。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建国以来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对于王安石变法的评价有肯定说、否定说和不完全肯定说。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6" name="Text Box 4"/>
          <p:cNvSpPr txBox="1"/>
          <p:nvPr/>
        </p:nvSpPr>
        <p:spPr>
          <a:xfrm>
            <a:off x="161608" y="3644900"/>
            <a:ext cx="8964612" cy="18764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en-US" altLang="zh-CN" sz="29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9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变法推行，增加了政府的财政收入，加强了国家的军事力量，</a:t>
            </a:r>
            <a:r>
              <a:rPr lang="zh-CN" altLang="en-US" sz="29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9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一定程度</a:t>
            </a:r>
            <a:r>
              <a:rPr lang="zh-CN" altLang="en-US" sz="29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上改变了北宋积贫积弱的局面</a:t>
            </a:r>
            <a:endParaRPr lang="zh-CN" altLang="en-US" sz="29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SzPct val="100000"/>
              <a:buFont typeface="Wingdings" panose="05000000000000000000" pitchFamily="2" charset="2"/>
            </a:pPr>
            <a:r>
              <a:rPr lang="zh-CN" altLang="en-US" sz="29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②促进了</a:t>
            </a:r>
            <a:r>
              <a:rPr lang="zh-CN" altLang="en-US" sz="29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社会经济的发展，客观上</a:t>
            </a:r>
            <a:r>
              <a:rPr lang="zh-CN" altLang="en-US" sz="29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有利于社会进步</a:t>
            </a:r>
            <a:endParaRPr lang="zh-CN" altLang="en-US" sz="29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SzPct val="100000"/>
              <a:buFont typeface="Wingdings" panose="05000000000000000000" pitchFamily="2" charset="2"/>
            </a:pPr>
            <a:r>
              <a:rPr lang="zh-CN" altLang="en-US" sz="29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③改革精神值得肯定</a:t>
            </a:r>
            <a:endParaRPr lang="zh-CN" altLang="en-US" sz="29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5477" name="Rectangle 5"/>
          <p:cNvSpPr/>
          <p:nvPr/>
        </p:nvSpPr>
        <p:spPr>
          <a:xfrm>
            <a:off x="250825" y="3065463"/>
            <a:ext cx="69373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）变法的进步意义：（积极作用）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9155" name="Rectangle 7"/>
          <p:cNvSpPr/>
          <p:nvPr/>
        </p:nvSpPr>
        <p:spPr>
          <a:xfrm>
            <a:off x="228600" y="228600"/>
            <a:ext cx="408463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评价王安石变法</a:t>
            </a:r>
            <a:endParaRPr lang="zh-CN" altLang="en-US" sz="3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480" name="Text Box 8"/>
          <p:cNvSpPr txBox="1"/>
          <p:nvPr/>
        </p:nvSpPr>
        <p:spPr>
          <a:xfrm>
            <a:off x="250825" y="1177925"/>
            <a:ext cx="26320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（１）性质：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5481" name="Text Box 9"/>
          <p:cNvSpPr txBox="1"/>
          <p:nvPr/>
        </p:nvSpPr>
        <p:spPr>
          <a:xfrm>
            <a:off x="2843213" y="908050"/>
            <a:ext cx="5868987" cy="1190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zh-CN" altLang="en-US" sz="3600" u="sng" dirty="0">
                <a:latin typeface="Arial" panose="020B0604020202020204" pitchFamily="34" charset="0"/>
                <a:ea typeface="华文新魏" pitchFamily="2" charset="-122"/>
              </a:rPr>
              <a:t>封建社会内部矛盾自上而下的</a:t>
            </a:r>
            <a:r>
              <a:rPr lang="zh-CN" altLang="en-US" sz="3600" u="sng" dirty="0">
                <a:solidFill>
                  <a:srgbClr val="FF0000"/>
                </a:solidFill>
                <a:latin typeface="Arial" panose="020B0604020202020204" pitchFamily="34" charset="0"/>
                <a:ea typeface="华文新魏" pitchFamily="2" charset="-122"/>
              </a:rPr>
              <a:t>局部调整</a:t>
            </a:r>
            <a:endParaRPr lang="zh-CN" altLang="en-US" sz="3600" u="sng" dirty="0">
              <a:solidFill>
                <a:srgbClr val="FF0000"/>
              </a:solidFill>
              <a:latin typeface="Arial" panose="020B0604020202020204" pitchFamily="34" charset="0"/>
              <a:ea typeface="华文新魏" pitchFamily="2" charset="-122"/>
            </a:endParaRPr>
          </a:p>
        </p:txBody>
      </p:sp>
      <p:sp>
        <p:nvSpPr>
          <p:cNvPr id="105482" name="Text Box 10"/>
          <p:cNvSpPr txBox="1"/>
          <p:nvPr/>
        </p:nvSpPr>
        <p:spPr>
          <a:xfrm>
            <a:off x="468313" y="1989138"/>
            <a:ext cx="8351837" cy="10763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buSzPct val="100000"/>
              <a:buFont typeface="Wingdings" panose="05000000000000000000" pitchFamily="2" charset="2"/>
            </a:pPr>
            <a:r>
              <a:rPr lang="en-US" altLang="zh-CN" sz="3200" dirty="0">
                <a:latin typeface="Arial" panose="020B0604020202020204" pitchFamily="34" charset="0"/>
                <a:ea typeface="隶书" pitchFamily="49" charset="-122"/>
              </a:rPr>
              <a:t>   </a:t>
            </a:r>
            <a:r>
              <a:rPr lang="zh-CN" altLang="en-US" sz="3200" dirty="0">
                <a:latin typeface="Arial" panose="020B0604020202020204" pitchFamily="34" charset="0"/>
                <a:ea typeface="隶书" pitchFamily="49" charset="-122"/>
              </a:rPr>
              <a:t>在不触动封建土地私有制的前提下，对生产关系进行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隶书" pitchFamily="49" charset="-122"/>
              </a:rPr>
              <a:t>局部调整</a:t>
            </a:r>
            <a:r>
              <a:rPr lang="zh-CN" altLang="en-US" sz="3200" dirty="0">
                <a:latin typeface="Arial" panose="020B0604020202020204" pitchFamily="34" charset="0"/>
                <a:ea typeface="隶书" pitchFamily="49" charset="-122"/>
              </a:rPr>
              <a:t>，是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隶书" pitchFamily="49" charset="-122"/>
              </a:rPr>
              <a:t>社会改良</a:t>
            </a:r>
            <a:r>
              <a:rPr lang="zh-CN" altLang="en-US" sz="3200" dirty="0">
                <a:latin typeface="Arial" panose="020B0604020202020204" pitchFamily="34" charset="0"/>
                <a:ea typeface="隶书" pitchFamily="49" charset="-122"/>
              </a:rPr>
              <a:t>性质的改革</a:t>
            </a:r>
            <a:endParaRPr lang="zh-CN" altLang="en-US" sz="3200" dirty="0">
              <a:latin typeface="Arial" panose="020B0604020202020204" pitchFamily="34" charset="0"/>
              <a:ea typeface="隶书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3560" y="5668645"/>
            <a:ext cx="7990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）局限性：未从根本上改革；以维护地主阶级统治为根本目的，农民负担依然沉重。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56430" y="192405"/>
            <a:ext cx="25539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失败</a:t>
            </a:r>
            <a:endParaRPr lang="zh-CN" altLang="en-US" sz="4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5476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charRg st="4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5476">
                                            <p:txEl>
                                              <p:charRg st="47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547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nimBg="1" build="p"/>
      <p:bldP spid="105477" grpId="0" bldLvl="0" animBg="1"/>
      <p:bldP spid="105480" grpId="0"/>
      <p:bldP spid="105481" grpId="0"/>
      <p:bldP spid="105482" grpId="0" bldLvl="0" animBg="1"/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0514" name="Text Box 2"/>
          <p:cNvSpPr txBox="1"/>
          <p:nvPr/>
        </p:nvSpPr>
        <p:spPr>
          <a:xfrm>
            <a:off x="0" y="1050925"/>
            <a:ext cx="8964613" cy="36918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30000"/>
              </a:lnSpc>
              <a:buFont typeface="Wingdings" panose="05000000000000000000" pitchFamily="2" charset="2"/>
            </a:pPr>
            <a:r>
              <a:rPr lang="en-US" altLang="zh-CN" sz="3600" dirty="0">
                <a:latin typeface="Arial" panose="020B0604020202020204" pitchFamily="34" charset="0"/>
                <a:ea typeface="华文新魏" pitchFamily="2" charset="-122"/>
              </a:rPr>
              <a:t>①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触犯</a:t>
            </a:r>
            <a:r>
              <a:rPr lang="zh-CN" altLang="en-US" sz="3600" u="sng" dirty="0">
                <a:latin typeface="Arial" panose="020B0604020202020204" pitchFamily="34" charset="0"/>
                <a:ea typeface="华文新魏" pitchFamily="2" charset="-122"/>
              </a:rPr>
              <a:t>大地主大官僚利益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，</a:t>
            </a:r>
            <a:endParaRPr lang="zh-CN" altLang="en-US" sz="3600" dirty="0">
              <a:latin typeface="Arial" panose="020B0604020202020204" pitchFamily="34" charset="0"/>
              <a:ea typeface="华文新魏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</a:pPr>
            <a:r>
              <a:rPr lang="en-US" altLang="en-US" sz="3600" dirty="0">
                <a:latin typeface="Arial" panose="020B0604020202020204" pitchFamily="34" charset="0"/>
                <a:ea typeface="华文新魏" pitchFamily="2" charset="-122"/>
              </a:rPr>
              <a:t>②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执行过程中</a:t>
            </a:r>
            <a:r>
              <a:rPr lang="zh-CN" altLang="en-US" sz="3600" u="sng" dirty="0">
                <a:latin typeface="Arial" panose="020B0604020202020204" pitchFamily="34" charset="0"/>
                <a:ea typeface="华文新魏" pitchFamily="2" charset="-122"/>
              </a:rPr>
              <a:t>用人不当</a:t>
            </a:r>
            <a:endParaRPr lang="zh-CN" altLang="en-US" sz="3600" dirty="0">
              <a:latin typeface="Arial" panose="020B0604020202020204" pitchFamily="34" charset="0"/>
              <a:ea typeface="华文新魏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</a:pP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③</a:t>
            </a:r>
            <a:r>
              <a:rPr lang="zh-CN" altLang="en-US" sz="3600" u="sng" dirty="0">
                <a:latin typeface="Arial" panose="020B0604020202020204" pitchFamily="34" charset="0"/>
                <a:ea typeface="华文新魏" pitchFamily="2" charset="-122"/>
              </a:rPr>
              <a:t>宋神宗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在变法后期的动摇及其去世</a:t>
            </a:r>
            <a:endParaRPr lang="zh-CN" altLang="en-US" sz="3600" dirty="0">
              <a:latin typeface="Arial" panose="020B0604020202020204" pitchFamily="34" charset="0"/>
              <a:ea typeface="华文新魏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</a:pPr>
            <a:r>
              <a:rPr lang="zh-CN" altLang="en-US" sz="3600" dirty="0">
                <a:latin typeface="宋体" panose="02010600030101010101" pitchFamily="2" charset="-122"/>
                <a:ea typeface="华文新魏" pitchFamily="2" charset="-122"/>
              </a:rPr>
              <a:t>④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王安石变法未从</a:t>
            </a:r>
            <a:r>
              <a:rPr lang="zh-CN" altLang="en-US" sz="3600" u="sng" dirty="0">
                <a:latin typeface="Arial" panose="020B0604020202020204" pitchFamily="34" charset="0"/>
                <a:ea typeface="华文新魏" pitchFamily="2" charset="-122"/>
              </a:rPr>
              <a:t>根本上解决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当时的社会问题</a:t>
            </a:r>
            <a:r>
              <a:rPr lang="zh-CN" altLang="en-US" sz="36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（财政危机、内外矛盾）</a:t>
            </a:r>
            <a:endParaRPr lang="zh-CN" altLang="en-US" sz="360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Text Box 5"/>
          <p:cNvSpPr txBox="1"/>
          <p:nvPr/>
        </p:nvSpPr>
        <p:spPr>
          <a:xfrm>
            <a:off x="468313" y="188913"/>
            <a:ext cx="490093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五</a:t>
            </a:r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变法的夭折及其原因</a:t>
            </a:r>
            <a:endParaRPr lang="zh-CN" altLang="en-US" sz="3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20518" name="Text Box 6"/>
          <p:cNvSpPr txBox="1"/>
          <p:nvPr/>
        </p:nvSpPr>
        <p:spPr>
          <a:xfrm>
            <a:off x="183515" y="4742815"/>
            <a:ext cx="6372225" cy="1933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</a:pPr>
            <a:r>
              <a:rPr lang="en-US" altLang="zh-CN" sz="3600" dirty="0">
                <a:latin typeface="Arial" panose="020B0604020202020204" pitchFamily="34" charset="0"/>
                <a:ea typeface="华文新魏" pitchFamily="2" charset="-122"/>
              </a:rPr>
              <a:t>⑤</a:t>
            </a:r>
            <a: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  <a:t>司马光任宰相废除新法</a:t>
            </a:r>
            <a:br>
              <a:rPr lang="zh-CN" altLang="en-US" sz="3600" dirty="0">
                <a:latin typeface="Arial" panose="020B0604020202020204" pitchFamily="34" charset="0"/>
                <a:ea typeface="华文新魏" pitchFamily="2" charset="-122"/>
              </a:rPr>
            </a:br>
            <a:endParaRPr lang="zh-CN" altLang="en-US" sz="3600" dirty="0">
              <a:latin typeface="Arial" panose="020B0604020202020204" pitchFamily="34" charset="0"/>
              <a:ea typeface="华文新魏" pitchFamily="2" charset="-122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AutoShape 7">
            <a:hlinkClick r:id="" action="ppaction://noaction"/>
          </p:cNvPr>
          <p:cNvSpPr/>
          <p:nvPr/>
        </p:nvSpPr>
        <p:spPr>
          <a:xfrm>
            <a:off x="5580063" y="404813"/>
            <a:ext cx="228600" cy="457200"/>
          </a:xfrm>
          <a:prstGeom prst="irregularSeal1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051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05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4">
                                            <p:txEl>
                                              <p:charRg st="5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0514">
                                            <p:txEl>
                                              <p:charRg st="56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4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0514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4" grpId="0" build="p"/>
      <p:bldP spid="3205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4130" name="Picture 2" descr="辽1"/>
          <p:cNvPicPr>
            <a:picLocks noChangeAspect="1"/>
          </p:cNvPicPr>
          <p:nvPr/>
        </p:nvPicPr>
        <p:blipFill>
          <a:blip r:embed="rId1">
            <a:lum bright="-17999" contrast="29999"/>
          </a:blip>
          <a:stretch>
            <a:fillRect/>
          </a:stretch>
        </p:blipFill>
        <p:spPr>
          <a:xfrm>
            <a:off x="0" y="0"/>
            <a:ext cx="9144000" cy="69484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4132" name="Group 4"/>
          <p:cNvGrpSpPr/>
          <p:nvPr/>
        </p:nvGrpSpPr>
        <p:grpSpPr>
          <a:xfrm>
            <a:off x="7451725" y="2924175"/>
            <a:ext cx="2771775" cy="3513138"/>
            <a:chOff x="192" y="619"/>
            <a:chExt cx="5706" cy="5250"/>
          </a:xfrm>
        </p:grpSpPr>
        <p:sp>
          <p:nvSpPr>
            <p:cNvPr id="11267" name="Text Box 5"/>
            <p:cNvSpPr txBox="1"/>
            <p:nvPr/>
          </p:nvSpPr>
          <p:spPr>
            <a:xfrm>
              <a:off x="2686" y="619"/>
              <a:ext cx="3212" cy="86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Wingdings" panose="05000000000000000000" pitchFamily="2" charset="2"/>
              </a:pPr>
              <a:r>
                <a:rPr lang="en-US" altLang="zh-CN" sz="3200" b="0" dirty="0">
                  <a:solidFill>
                    <a:srgbClr val="FFFFCC"/>
                  </a:solidFill>
                  <a:latin typeface="华文新魏" pitchFamily="2" charset="-122"/>
                  <a:ea typeface="华文新魏" pitchFamily="2" charset="-122"/>
                </a:rPr>
                <a:t>        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268" name="Group 6"/>
            <p:cNvGrpSpPr/>
            <p:nvPr/>
          </p:nvGrpSpPr>
          <p:grpSpPr>
            <a:xfrm>
              <a:off x="192" y="624"/>
              <a:ext cx="2624" cy="5245"/>
              <a:chOff x="192" y="624"/>
              <a:chExt cx="2624" cy="5245"/>
            </a:xfrm>
          </p:grpSpPr>
          <p:pic>
            <p:nvPicPr>
              <p:cNvPr id="11269" name="Picture 7" descr="宋太祖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" y="624"/>
                <a:ext cx="2444" cy="316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1270" name="Text Box 8"/>
              <p:cNvSpPr txBox="1"/>
              <p:nvPr/>
            </p:nvSpPr>
            <p:spPr>
              <a:xfrm>
                <a:off x="672" y="3817"/>
                <a:ext cx="2144" cy="20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buFont typeface="Wingdings" panose="05000000000000000000" pitchFamily="2" charset="2"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宋太祖赵匡胤</a:t>
                </a:r>
                <a:endParaRPr lang="zh-CN" altLang="en-US" sz="24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95250"/>
            <a:ext cx="5784850" cy="533400"/>
          </a:xfrm>
          <a:prstGeom prst="rect">
            <a:avLst/>
          </a:prstGeom>
          <a:solidFill>
            <a:schemeClr val="bg1"/>
          </a:solidFill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三、全面认识王安石变法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0" y="0"/>
            <a:ext cx="9271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5784850" cy="533400"/>
          </a:xfrm>
          <a:prstGeom prst="rect">
            <a:avLst/>
          </a:prstGeom>
          <a:solidFill>
            <a:schemeClr val="bg1"/>
          </a:solidFill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三、全面认识王安石变法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131" name="矩形 5126"/>
          <p:cNvSpPr/>
          <p:nvPr/>
        </p:nvSpPr>
        <p:spPr>
          <a:xfrm>
            <a:off x="1022350" y="5651500"/>
            <a:ext cx="6972300" cy="64452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anchor="t">
            <a:spAutoFit/>
          </a:bodyPr>
          <a:p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3938" y="5889625"/>
            <a:ext cx="6970712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与民争利，破坏城市商业秩序</a:t>
            </a:r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4" name="矩形 5126"/>
          <p:cNvSpPr/>
          <p:nvPr/>
        </p:nvSpPr>
        <p:spPr>
          <a:xfrm>
            <a:off x="815975" y="5245100"/>
            <a:ext cx="6972300" cy="644525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txBody>
          <a:bodyPr wrap="square" anchor="t">
            <a:spAutoFit/>
          </a:bodyPr>
          <a:p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5850" y="5245100"/>
            <a:ext cx="6972300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增加百姓负担，甚至危害百姓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0" y="28575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矩形 5126"/>
          <p:cNvSpPr/>
          <p:nvPr/>
        </p:nvSpPr>
        <p:spPr>
          <a:xfrm>
            <a:off x="165100" y="5108575"/>
            <a:ext cx="8915400" cy="1198563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anchor="t">
            <a:spAutoFit/>
          </a:bodyPr>
          <a:p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0688" y="4962525"/>
            <a:ext cx="7970837" cy="1752600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王安石固执己见；排除异己；用人不当；自然灾害（天人感应）；失去神宗支持。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80" name="文本框 1"/>
          <p:cNvSpPr txBox="1"/>
          <p:nvPr/>
        </p:nvSpPr>
        <p:spPr>
          <a:xfrm>
            <a:off x="2816225" y="585788"/>
            <a:ext cx="841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181" name="文本框 2"/>
          <p:cNvSpPr txBox="1"/>
          <p:nvPr/>
        </p:nvSpPr>
        <p:spPr>
          <a:xfrm>
            <a:off x="2867025" y="395288"/>
            <a:ext cx="738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[zhì]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182" name="文本框 3"/>
          <p:cNvSpPr txBox="1"/>
          <p:nvPr/>
        </p:nvSpPr>
        <p:spPr>
          <a:xfrm>
            <a:off x="4870450" y="1512888"/>
            <a:ext cx="619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qū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183" name="文本框 4"/>
          <p:cNvSpPr txBox="1"/>
          <p:nvPr/>
        </p:nvSpPr>
        <p:spPr>
          <a:xfrm>
            <a:off x="2625725" y="2319338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[xuān ]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矩形 5126"/>
          <p:cNvSpPr/>
          <p:nvPr/>
        </p:nvSpPr>
        <p:spPr>
          <a:xfrm>
            <a:off x="587375" y="4905375"/>
            <a:ext cx="6970713" cy="64452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anchor="t">
            <a:spAutoFit/>
          </a:bodyPr>
          <a:p>
            <a:endParaRPr lang="zh-CN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7375" y="5054600"/>
            <a:ext cx="7969250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变法措施超越时代，不合时宜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9538" y="733425"/>
            <a:ext cx="8924925" cy="6124575"/>
          </a:xfrm>
          <a:prstGeom prst="rect">
            <a:avLst/>
          </a:prstGeom>
          <a:noFill/>
          <a:ln>
            <a:solidFill>
              <a:srgbClr val="5D1C56"/>
            </a:solidFill>
          </a:ln>
        </p:spPr>
        <p:txBody>
          <a:bodyPr wrap="square" rtlCol="0" anchor="t">
            <a:spAutoFit/>
          </a:bodyPr>
          <a:p>
            <a:r>
              <a:rPr lang="en-US" altLang="zh-CN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</a:t>
            </a:r>
            <a:r>
              <a:rPr lang="en-US" altLang="zh-CN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这个人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才华横溢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，诗文独步天下，是公认的“唐宋八大家”之一。他读书很多，自诩读遍了天下所有的书。他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辩才无碍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，讲起《周礼》，举朝无人比他更烂熟于心。他把司马光苏东坡等人整得很惨，可是没有人敢说自己的才华比他高。</a:t>
            </a:r>
            <a:endParaRPr lang="zh-CN" altLang="en-US" sz="2800" b="1" noProof="1"/>
          </a:p>
          <a:p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 他还是个非常能干的官员，很懂财经之道当官不靠后台，科举出身……</a:t>
            </a:r>
            <a:endParaRPr lang="zh-CN" altLang="en-US" sz="2800" b="1" noProof="1"/>
          </a:p>
          <a:p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 他不修边幅，不通人情……同僚都叫他“拗相公”。他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不拉帮结派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，独来独往，跟任何人都没关系。更要命的是，他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不贪色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不爱财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。中国传统思想中，一个坏官必会犯这两条，可是王安石一条都不沾。他</a:t>
            </a:r>
            <a:r>
              <a:rPr lang="zh-CN" altLang="en-US" sz="2800" b="1" noProof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节俭清廉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，视富贵如浮云……他还终身不纳妾。在风流开放的宋代文人中绝无仅有。他当然不通敌、不卖国，是</a:t>
            </a:r>
            <a:r>
              <a:rPr lang="zh-CN" altLang="en-US" sz="2800" b="1" noProof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一个国家利益为上的爱国主义者</a:t>
            </a:r>
            <a:r>
              <a:rPr lang="zh-CN" altLang="en-US" sz="2800" b="1" noProof="1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。</a:t>
            </a:r>
            <a:endParaRPr lang="zh-CN" altLang="en-US" sz="2800" b="1" noProof="1"/>
          </a:p>
        </p:txBody>
      </p:sp>
      <p:sp>
        <p:nvSpPr>
          <p:cNvPr id="52226" name="矩形 2"/>
          <p:cNvSpPr/>
          <p:nvPr/>
        </p:nvSpPr>
        <p:spPr>
          <a:xfrm>
            <a:off x="0" y="9525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200" b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“我”眼中的王安石</a:t>
            </a:r>
            <a:endParaRPr lang="zh-CN" altLang="en-US" sz="3200" b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0000"/>
              </a:soli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1600"/>
            <a:ext cx="9247188" cy="7081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文本框 1"/>
          <p:cNvSpPr txBox="1"/>
          <p:nvPr/>
        </p:nvSpPr>
        <p:spPr>
          <a:xfrm>
            <a:off x="147638" y="6110288"/>
            <a:ext cx="8834437" cy="6445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宋神宗熙宁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8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年（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1075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）复相位后半年再遭罢免，黯然隐退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4578" name="表格 24577"/>
          <p:cNvGraphicFramePr/>
          <p:nvPr/>
        </p:nvGraphicFramePr>
        <p:xfrm>
          <a:off x="304800" y="152400"/>
          <a:ext cx="4038600" cy="701675"/>
        </p:xfrm>
        <a:graphic>
          <a:graphicData uri="http://schemas.openxmlformats.org/drawingml/2006/table">
            <a:tbl>
              <a:tblPr/>
              <a:tblGrid>
                <a:gridCol w="4038600"/>
              </a:tblGrid>
              <a:tr h="7000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4000" b="1" dirty="0">
                          <a:solidFill>
                            <a:srgbClr val="3333CC"/>
                          </a:solidFill>
                          <a:ea typeface="隶书" pitchFamily="49" charset="-122"/>
                        </a:rPr>
                        <a:t>北宋的统治</a:t>
                      </a:r>
                      <a:endParaRPr lang="zh-CN" altLang="en-US" sz="4000" b="1">
                        <a:solidFill>
                          <a:srgbClr val="3333CC"/>
                        </a:solidFill>
                        <a:ea typeface="隶书" pitchFamily="49" charset="-122"/>
                      </a:endParaRPr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583" name="矩形 24583"/>
          <p:cNvSpPr/>
          <p:nvPr/>
        </p:nvSpPr>
        <p:spPr>
          <a:xfrm>
            <a:off x="6400800" y="5073650"/>
            <a:ext cx="2133600" cy="117475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钦宗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1125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  <a:endParaRPr lang="en-US" altLang="zh-CN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矩形 24584"/>
          <p:cNvSpPr/>
          <p:nvPr/>
        </p:nvSpPr>
        <p:spPr>
          <a:xfrm>
            <a:off x="3429000" y="5105400"/>
            <a:ext cx="2057400" cy="109855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徽宗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1100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lang="en-US" altLang="zh-CN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矩形 24585"/>
          <p:cNvSpPr/>
          <p:nvPr/>
        </p:nvSpPr>
        <p:spPr>
          <a:xfrm>
            <a:off x="457200" y="5073650"/>
            <a:ext cx="1981200" cy="109855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哲宗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1085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</a:t>
            </a:r>
            <a:endParaRPr lang="en-US" altLang="zh-CN" sz="28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矩形 24586"/>
          <p:cNvSpPr/>
          <p:nvPr/>
        </p:nvSpPr>
        <p:spPr>
          <a:xfrm>
            <a:off x="6400800" y="3200400"/>
            <a:ext cx="2133600" cy="114300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仁宗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1022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63</a:t>
            </a:r>
            <a:endParaRPr lang="en-US" altLang="zh-CN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7" name="矩形 24587"/>
          <p:cNvSpPr/>
          <p:nvPr/>
        </p:nvSpPr>
        <p:spPr>
          <a:xfrm>
            <a:off x="3429000" y="3124200"/>
            <a:ext cx="1981200" cy="1160463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英宗</a:t>
            </a:r>
            <a:endParaRPr lang="zh-CN" altLang="en-US" sz="3200" b="1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1063</a:t>
            </a:r>
            <a:r>
              <a:rPr lang="zh-CN" altLang="en-US" sz="2800" b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67</a:t>
            </a:r>
            <a:endParaRPr lang="en-US" altLang="zh-CN" sz="2800" b="1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9" name="矩形 24588"/>
          <p:cNvSpPr/>
          <p:nvPr/>
        </p:nvSpPr>
        <p:spPr>
          <a:xfrm>
            <a:off x="381000" y="3106738"/>
            <a:ext cx="2057400" cy="1084262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 fontAlgn="base">
              <a:buNone/>
            </a:pPr>
            <a:r>
              <a:rPr lang="zh-CN" altLang="en-US" sz="3200" b="1" strike="noStrike" noProof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神宗</a:t>
            </a:r>
            <a:endParaRPr lang="zh-CN" altLang="en-US" sz="3200" b="1" strike="noStrike" noProof="1" dirty="0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  <a:p>
            <a:pPr marL="0" lvl="0" indent="0" algn="ctr" fontAlgn="base">
              <a:buNone/>
            </a:pPr>
            <a:r>
              <a:rPr lang="en-US" altLang="zh-CN" b="1" strike="noStrike" noProof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1067</a:t>
            </a:r>
            <a:r>
              <a:rPr lang="zh-CN" altLang="en-US" b="1" strike="noStrike" noProof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－</a:t>
            </a:r>
            <a:r>
              <a:rPr lang="en-US" altLang="zh-CN" b="1" strike="noStrike" noProof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85</a:t>
            </a:r>
            <a:endParaRPr lang="en-US" altLang="zh-CN" b="1" strike="noStrike" noProof="1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矩形 24589"/>
          <p:cNvSpPr/>
          <p:nvPr/>
        </p:nvSpPr>
        <p:spPr>
          <a:xfrm>
            <a:off x="6400800" y="1219200"/>
            <a:ext cx="2057400" cy="106680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真宗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997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1022</a:t>
            </a:r>
            <a:endParaRPr lang="en-US" altLang="zh-CN" sz="28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90" name="矩形 24590"/>
          <p:cNvSpPr/>
          <p:nvPr/>
        </p:nvSpPr>
        <p:spPr>
          <a:xfrm>
            <a:off x="381000" y="1219200"/>
            <a:ext cx="1981200" cy="114300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20000"/>
              </a:spcBef>
              <a:buSzTx/>
            </a:pPr>
            <a:r>
              <a:rPr lang="zh-CN" altLang="en-US" sz="32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太祖</a:t>
            </a:r>
            <a:endParaRPr lang="zh-CN" altLang="en-US" sz="32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buSzTx/>
            </a:pP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960</a:t>
            </a:r>
            <a:r>
              <a:rPr lang="zh-CN" altLang="en-US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976</a:t>
            </a:r>
            <a:endParaRPr lang="en-US" altLang="zh-CN" sz="28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91" name="直接连接符 24591"/>
          <p:cNvSpPr/>
          <p:nvPr/>
        </p:nvSpPr>
        <p:spPr>
          <a:xfrm>
            <a:off x="533400" y="1219200"/>
            <a:ext cx="2052638" cy="0"/>
          </a:xfrm>
          <a:prstGeom prst="line">
            <a:avLst/>
          </a:prstGeom>
          <a:ln w="28575">
            <a:noFill/>
          </a:ln>
        </p:spPr>
      </p:sp>
      <p:sp>
        <p:nvSpPr>
          <p:cNvPr id="24592" name="直接连接符 24592"/>
          <p:cNvSpPr/>
          <p:nvPr/>
        </p:nvSpPr>
        <p:spPr>
          <a:xfrm>
            <a:off x="533400" y="6324600"/>
            <a:ext cx="2052638" cy="0"/>
          </a:xfrm>
          <a:prstGeom prst="line">
            <a:avLst/>
          </a:prstGeom>
          <a:ln w="28575">
            <a:noFill/>
          </a:ln>
        </p:spPr>
      </p:sp>
      <p:sp>
        <p:nvSpPr>
          <p:cNvPr id="24593" name="直接连接符 24593"/>
          <p:cNvSpPr/>
          <p:nvPr/>
        </p:nvSpPr>
        <p:spPr>
          <a:xfrm>
            <a:off x="533400" y="1219200"/>
            <a:ext cx="0" cy="635000"/>
          </a:xfrm>
          <a:prstGeom prst="line">
            <a:avLst/>
          </a:prstGeom>
          <a:ln w="28575">
            <a:noFill/>
          </a:ln>
        </p:spPr>
      </p:sp>
      <p:sp>
        <p:nvSpPr>
          <p:cNvPr id="24594" name="直接连接符 24594"/>
          <p:cNvSpPr/>
          <p:nvPr/>
        </p:nvSpPr>
        <p:spPr>
          <a:xfrm>
            <a:off x="8458200" y="1219200"/>
            <a:ext cx="0" cy="635000"/>
          </a:xfrm>
          <a:prstGeom prst="line">
            <a:avLst/>
          </a:prstGeom>
          <a:ln w="28575">
            <a:noFill/>
          </a:ln>
        </p:spPr>
      </p:sp>
      <p:sp>
        <p:nvSpPr>
          <p:cNvPr id="24595" name="直接连接符 24595"/>
          <p:cNvSpPr/>
          <p:nvPr/>
        </p:nvSpPr>
        <p:spPr>
          <a:xfrm>
            <a:off x="3433763" y="1219200"/>
            <a:ext cx="2052637" cy="0"/>
          </a:xfrm>
          <a:prstGeom prst="line">
            <a:avLst/>
          </a:prstGeom>
          <a:ln w="28575">
            <a:noFill/>
          </a:ln>
        </p:spPr>
      </p:sp>
      <p:sp>
        <p:nvSpPr>
          <p:cNvPr id="24596" name="直接连接符 24596"/>
          <p:cNvSpPr/>
          <p:nvPr/>
        </p:nvSpPr>
        <p:spPr>
          <a:xfrm>
            <a:off x="2586038" y="1219200"/>
            <a:ext cx="847725" cy="0"/>
          </a:xfrm>
          <a:prstGeom prst="line">
            <a:avLst/>
          </a:prstGeom>
          <a:ln w="28575">
            <a:noFill/>
          </a:ln>
        </p:spPr>
      </p:sp>
      <p:sp>
        <p:nvSpPr>
          <p:cNvPr id="24597" name="直接连接符 24597"/>
          <p:cNvSpPr/>
          <p:nvPr/>
        </p:nvSpPr>
        <p:spPr>
          <a:xfrm>
            <a:off x="3433763" y="6324600"/>
            <a:ext cx="2052637" cy="0"/>
          </a:xfrm>
          <a:prstGeom prst="line">
            <a:avLst/>
          </a:prstGeom>
          <a:ln w="28575">
            <a:noFill/>
          </a:ln>
        </p:spPr>
      </p:sp>
      <p:sp>
        <p:nvSpPr>
          <p:cNvPr id="24598" name="直接连接符 24598"/>
          <p:cNvSpPr/>
          <p:nvPr/>
        </p:nvSpPr>
        <p:spPr>
          <a:xfrm>
            <a:off x="2586038" y="6324600"/>
            <a:ext cx="847725" cy="0"/>
          </a:xfrm>
          <a:prstGeom prst="line">
            <a:avLst/>
          </a:prstGeom>
          <a:ln w="28575">
            <a:noFill/>
          </a:ln>
        </p:spPr>
      </p:sp>
      <p:sp>
        <p:nvSpPr>
          <p:cNvPr id="24599" name="直接连接符 24599"/>
          <p:cNvSpPr/>
          <p:nvPr/>
        </p:nvSpPr>
        <p:spPr>
          <a:xfrm>
            <a:off x="6264275" y="1219200"/>
            <a:ext cx="2193925" cy="0"/>
          </a:xfrm>
          <a:prstGeom prst="line">
            <a:avLst/>
          </a:prstGeom>
          <a:ln w="28575">
            <a:noFill/>
          </a:ln>
        </p:spPr>
      </p:sp>
      <p:sp>
        <p:nvSpPr>
          <p:cNvPr id="24600" name="直接连接符 24600"/>
          <p:cNvSpPr/>
          <p:nvPr/>
        </p:nvSpPr>
        <p:spPr>
          <a:xfrm>
            <a:off x="5486400" y="1219200"/>
            <a:ext cx="777875" cy="0"/>
          </a:xfrm>
          <a:prstGeom prst="line">
            <a:avLst/>
          </a:prstGeom>
          <a:ln w="28575">
            <a:noFill/>
          </a:ln>
        </p:spPr>
      </p:sp>
      <p:sp>
        <p:nvSpPr>
          <p:cNvPr id="24601" name="直接连接符 24601"/>
          <p:cNvSpPr/>
          <p:nvPr/>
        </p:nvSpPr>
        <p:spPr>
          <a:xfrm>
            <a:off x="6264275" y="6324600"/>
            <a:ext cx="2193925" cy="0"/>
          </a:xfrm>
          <a:prstGeom prst="line">
            <a:avLst/>
          </a:prstGeom>
          <a:ln w="28575">
            <a:noFill/>
          </a:ln>
        </p:spPr>
      </p:sp>
      <p:sp>
        <p:nvSpPr>
          <p:cNvPr id="24602" name="直接连接符 24602"/>
          <p:cNvSpPr/>
          <p:nvPr/>
        </p:nvSpPr>
        <p:spPr>
          <a:xfrm>
            <a:off x="5486400" y="6324600"/>
            <a:ext cx="777875" cy="0"/>
          </a:xfrm>
          <a:prstGeom prst="line">
            <a:avLst/>
          </a:prstGeom>
          <a:ln w="28575">
            <a:noFill/>
          </a:ln>
        </p:spPr>
      </p:sp>
      <p:sp>
        <p:nvSpPr>
          <p:cNvPr id="24603" name="直接连接符 24603"/>
          <p:cNvSpPr/>
          <p:nvPr/>
        </p:nvSpPr>
        <p:spPr>
          <a:xfrm>
            <a:off x="533400" y="5073650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04" name="直接连接符 24604"/>
          <p:cNvSpPr/>
          <p:nvPr/>
        </p:nvSpPr>
        <p:spPr>
          <a:xfrm>
            <a:off x="533400" y="4397375"/>
            <a:ext cx="0" cy="676275"/>
          </a:xfrm>
          <a:prstGeom prst="line">
            <a:avLst/>
          </a:prstGeom>
          <a:ln w="28575">
            <a:noFill/>
          </a:ln>
        </p:spPr>
      </p:sp>
      <p:sp>
        <p:nvSpPr>
          <p:cNvPr id="24605" name="直接连接符 24605"/>
          <p:cNvSpPr/>
          <p:nvPr/>
        </p:nvSpPr>
        <p:spPr>
          <a:xfrm>
            <a:off x="8458200" y="5073650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06" name="直接连接符 24606"/>
          <p:cNvSpPr/>
          <p:nvPr/>
        </p:nvSpPr>
        <p:spPr>
          <a:xfrm>
            <a:off x="8458200" y="4397375"/>
            <a:ext cx="0" cy="676275"/>
          </a:xfrm>
          <a:prstGeom prst="line">
            <a:avLst/>
          </a:prstGeom>
          <a:ln w="28575">
            <a:noFill/>
          </a:ln>
        </p:spPr>
      </p:sp>
      <p:sp>
        <p:nvSpPr>
          <p:cNvPr id="24607" name="直接连接符 24607"/>
          <p:cNvSpPr/>
          <p:nvPr/>
        </p:nvSpPr>
        <p:spPr>
          <a:xfrm>
            <a:off x="533400" y="3106738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08" name="直接连接符 24608"/>
          <p:cNvSpPr/>
          <p:nvPr/>
        </p:nvSpPr>
        <p:spPr>
          <a:xfrm>
            <a:off x="533400" y="2479675"/>
            <a:ext cx="0" cy="627063"/>
          </a:xfrm>
          <a:prstGeom prst="line">
            <a:avLst/>
          </a:prstGeom>
          <a:ln w="28575">
            <a:noFill/>
          </a:ln>
        </p:spPr>
      </p:sp>
      <p:sp>
        <p:nvSpPr>
          <p:cNvPr id="24609" name="直接连接符 24609"/>
          <p:cNvSpPr/>
          <p:nvPr/>
        </p:nvSpPr>
        <p:spPr>
          <a:xfrm>
            <a:off x="8458200" y="3106738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10" name="直接连接符 24610"/>
          <p:cNvSpPr/>
          <p:nvPr/>
        </p:nvSpPr>
        <p:spPr>
          <a:xfrm>
            <a:off x="8458200" y="2479675"/>
            <a:ext cx="0" cy="627063"/>
          </a:xfrm>
          <a:prstGeom prst="line">
            <a:avLst/>
          </a:prstGeom>
          <a:ln w="28575">
            <a:noFill/>
          </a:ln>
        </p:spPr>
      </p:sp>
      <p:sp>
        <p:nvSpPr>
          <p:cNvPr id="24611" name="直接连接符 24611"/>
          <p:cNvSpPr/>
          <p:nvPr/>
        </p:nvSpPr>
        <p:spPr>
          <a:xfrm>
            <a:off x="533400" y="1854200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12" name="直接连接符 24612"/>
          <p:cNvSpPr/>
          <p:nvPr/>
        </p:nvSpPr>
        <p:spPr>
          <a:xfrm>
            <a:off x="533400" y="3732213"/>
            <a:ext cx="0" cy="665162"/>
          </a:xfrm>
          <a:prstGeom prst="line">
            <a:avLst/>
          </a:prstGeom>
          <a:ln w="28575">
            <a:noFill/>
          </a:ln>
        </p:spPr>
      </p:sp>
      <p:sp>
        <p:nvSpPr>
          <p:cNvPr id="24613" name="直接连接符 24613"/>
          <p:cNvSpPr/>
          <p:nvPr/>
        </p:nvSpPr>
        <p:spPr>
          <a:xfrm>
            <a:off x="533400" y="5699125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14" name="直接连接符 24614"/>
          <p:cNvSpPr/>
          <p:nvPr/>
        </p:nvSpPr>
        <p:spPr>
          <a:xfrm>
            <a:off x="8458200" y="1854200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15" name="直接连接符 24615"/>
          <p:cNvSpPr/>
          <p:nvPr/>
        </p:nvSpPr>
        <p:spPr>
          <a:xfrm>
            <a:off x="8458200" y="3732213"/>
            <a:ext cx="0" cy="665162"/>
          </a:xfrm>
          <a:prstGeom prst="line">
            <a:avLst/>
          </a:prstGeom>
          <a:ln w="28575">
            <a:noFill/>
          </a:ln>
        </p:spPr>
      </p:sp>
      <p:sp>
        <p:nvSpPr>
          <p:cNvPr id="24616" name="直接连接符 24616"/>
          <p:cNvSpPr/>
          <p:nvPr/>
        </p:nvSpPr>
        <p:spPr>
          <a:xfrm>
            <a:off x="8458200" y="5699125"/>
            <a:ext cx="0" cy="625475"/>
          </a:xfrm>
          <a:prstGeom prst="line">
            <a:avLst/>
          </a:prstGeom>
          <a:ln w="28575">
            <a:noFill/>
          </a:ln>
        </p:spPr>
      </p:sp>
      <p:sp>
        <p:nvSpPr>
          <p:cNvPr id="24617" name="直接连接符 24617"/>
          <p:cNvSpPr/>
          <p:nvPr/>
        </p:nvSpPr>
        <p:spPr>
          <a:xfrm>
            <a:off x="2514600" y="18288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</p:spPr>
      </p:sp>
      <p:sp>
        <p:nvSpPr>
          <p:cNvPr id="24618" name="直接连接符 24618"/>
          <p:cNvSpPr/>
          <p:nvPr/>
        </p:nvSpPr>
        <p:spPr>
          <a:xfrm>
            <a:off x="5508625" y="1844675"/>
            <a:ext cx="8382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</p:spPr>
      </p:sp>
      <p:sp>
        <p:nvSpPr>
          <p:cNvPr id="24619" name="直接连接符 24619"/>
          <p:cNvSpPr/>
          <p:nvPr/>
        </p:nvSpPr>
        <p:spPr>
          <a:xfrm>
            <a:off x="7391400" y="2362200"/>
            <a:ext cx="0" cy="685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0" name="直接连接符 24620"/>
          <p:cNvSpPr/>
          <p:nvPr/>
        </p:nvSpPr>
        <p:spPr>
          <a:xfrm>
            <a:off x="1524000" y="4419600"/>
            <a:ext cx="0" cy="6858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1" name="直接连接符 24621"/>
          <p:cNvSpPr/>
          <p:nvPr/>
        </p:nvSpPr>
        <p:spPr>
          <a:xfrm>
            <a:off x="2514600" y="57150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</p:spPr>
      </p:sp>
      <p:sp>
        <p:nvSpPr>
          <p:cNvPr id="24622" name="直接连接符 24622"/>
          <p:cNvSpPr/>
          <p:nvPr/>
        </p:nvSpPr>
        <p:spPr>
          <a:xfrm>
            <a:off x="5562600" y="57150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</p:spPr>
      </p:sp>
      <p:sp>
        <p:nvSpPr>
          <p:cNvPr id="24623" name="直接连接符 24623"/>
          <p:cNvSpPr/>
          <p:nvPr/>
        </p:nvSpPr>
        <p:spPr>
          <a:xfrm flipH="1">
            <a:off x="5486400" y="3733800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4" name="直接连接符 24624"/>
          <p:cNvSpPr/>
          <p:nvPr/>
        </p:nvSpPr>
        <p:spPr>
          <a:xfrm flipH="1">
            <a:off x="2514600" y="3733800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5" name="矩形 24625"/>
          <p:cNvSpPr/>
          <p:nvPr/>
        </p:nvSpPr>
        <p:spPr>
          <a:xfrm>
            <a:off x="3492500" y="1196975"/>
            <a:ext cx="1943100" cy="1066800"/>
          </a:xfrm>
          <a:prstGeom prst="rect">
            <a:avLst/>
          </a:prstGeom>
          <a:solidFill>
            <a:srgbClr val="FFFFFF"/>
          </a:solidFill>
          <a:ln w="101600" cap="flat" cmpd="sng">
            <a:solidFill>
              <a:srgbClr val="FFFF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 eaLnBrk="0" hangingPunct="0">
              <a:buSzTx/>
            </a:pPr>
            <a:r>
              <a:rPr lang="zh-CN" altLang="en-US" sz="32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太宗</a:t>
            </a:r>
            <a:endParaRPr lang="zh-CN" altLang="en-US" sz="32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buSzTx/>
            </a:pPr>
            <a:r>
              <a:rPr lang="en-US" altLang="zh-CN" sz="2800"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976</a:t>
            </a:r>
            <a:r>
              <a:rPr lang="zh-CN" altLang="en-US" sz="2800"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sz="2800"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997</a:t>
            </a:r>
            <a:endParaRPr lang="en-US" altLang="zh-CN" sz="2800" b="1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22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16250"/>
            <a:ext cx="2555875" cy="307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矩形 22530"/>
          <p:cNvSpPr/>
          <p:nvPr/>
        </p:nvSpPr>
        <p:spPr>
          <a:xfrm>
            <a:off x="0" y="6100763"/>
            <a:ext cx="9144000" cy="64135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3300"/>
                </a:solidFill>
                <a:latin typeface="Arial" panose="020B0604020202020204" pitchFamily="34" charset="0"/>
              </a:rPr>
              <a:t>（回忆必修一第</a:t>
            </a:r>
            <a:r>
              <a:rPr lang="en-US" altLang="zh-CN" b="1" dirty="0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  <a:r>
              <a:rPr lang="zh-CN" altLang="en-US" b="1" dirty="0">
                <a:solidFill>
                  <a:srgbClr val="FF3300"/>
                </a:solidFill>
                <a:latin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  <a:r>
              <a:rPr lang="zh-CN" altLang="en-US" b="1" dirty="0">
                <a:solidFill>
                  <a:srgbClr val="FF3300"/>
                </a:solidFill>
                <a:latin typeface="Arial" panose="020B0604020202020204" pitchFamily="34" charset="0"/>
              </a:rPr>
              <a:t>课内容）</a:t>
            </a:r>
            <a:r>
              <a:rPr lang="zh-CN" altLang="en-US" b="1" dirty="0">
                <a:latin typeface="Arial" panose="020B0604020202020204" pitchFamily="34" charset="0"/>
              </a:rPr>
              <a:t>北宋初期时是如何加强中央集权的？（从集中行政权、军权、财政权三方面考虑。）为什么需要变法呢？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pic>
        <p:nvPicPr>
          <p:cNvPr id="22532" name="图片 22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3068638"/>
            <a:ext cx="2089150" cy="3024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图片 225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3067050"/>
            <a:ext cx="2087562" cy="3025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图片 225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8" y="3068638"/>
            <a:ext cx="2195512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矩形 22535"/>
          <p:cNvSpPr/>
          <p:nvPr/>
        </p:nvSpPr>
        <p:spPr>
          <a:xfrm>
            <a:off x="468313" y="1195388"/>
            <a:ext cx="8604250" cy="1585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5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课标要求：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spcBef>
                <a:spcPct val="25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1</a:t>
            </a:r>
            <a:r>
              <a:rPr lang="zh-CN" altLang="en-US" sz="2800" b="1" dirty="0">
                <a:latin typeface="Arial" panose="020B0604020202020204" pitchFamily="34" charset="0"/>
              </a:rPr>
              <a:t>、了解王安石变法的历史背景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spcBef>
                <a:spcPct val="25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</a:rPr>
              <a:t>、归纳王安石变法的的主要内容，评价其历史作用。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22537" name="文本框 22536"/>
          <p:cNvSpPr txBox="1"/>
          <p:nvPr/>
        </p:nvSpPr>
        <p:spPr>
          <a:xfrm>
            <a:off x="827088" y="404813"/>
            <a:ext cx="74898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latin typeface="Arial" panose="020B0604020202020204" pitchFamily="34" charset="0"/>
              </a:rPr>
              <a:t>                </a:t>
            </a:r>
            <a:r>
              <a:rPr lang="zh-CN" altLang="en-US" sz="3200" b="1" dirty="0">
                <a:latin typeface="Arial" panose="020B0604020202020204" pitchFamily="34" charset="0"/>
              </a:rPr>
              <a:t>第</a:t>
            </a:r>
            <a:r>
              <a:rPr lang="en-US" altLang="zh-CN" sz="3200" b="1" dirty="0">
                <a:latin typeface="Arial" panose="020B0604020202020204" pitchFamily="34" charset="0"/>
              </a:rPr>
              <a:t>6</a:t>
            </a:r>
            <a:r>
              <a:rPr lang="zh-CN" altLang="en-US" sz="3200" b="1" dirty="0">
                <a:latin typeface="Arial" panose="020B0604020202020204" pitchFamily="34" charset="0"/>
              </a:rPr>
              <a:t>课     北宋王安石变法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直接连接符 68609"/>
          <p:cNvSpPr/>
          <p:nvPr/>
        </p:nvSpPr>
        <p:spPr>
          <a:xfrm>
            <a:off x="0" y="1123950"/>
            <a:ext cx="9144000" cy="0"/>
          </a:xfrm>
          <a:prstGeom prst="line">
            <a:avLst/>
          </a:prstGeom>
          <a:ln w="28575">
            <a:noFill/>
          </a:ln>
        </p:spPr>
      </p:sp>
      <p:sp>
        <p:nvSpPr>
          <p:cNvPr id="30722" name="直接连接符 68610"/>
          <p:cNvSpPr/>
          <p:nvPr/>
        </p:nvSpPr>
        <p:spPr>
          <a:xfrm>
            <a:off x="0" y="1701800"/>
            <a:ext cx="9144000" cy="0"/>
          </a:xfrm>
          <a:prstGeom prst="line">
            <a:avLst/>
          </a:prstGeom>
          <a:ln w="28575">
            <a:noFill/>
          </a:ln>
        </p:spPr>
      </p:sp>
      <p:sp>
        <p:nvSpPr>
          <p:cNvPr id="30723" name="直接连接符 68611"/>
          <p:cNvSpPr/>
          <p:nvPr/>
        </p:nvSpPr>
        <p:spPr>
          <a:xfrm>
            <a:off x="9144000" y="1123950"/>
            <a:ext cx="0" cy="577850"/>
          </a:xfrm>
          <a:prstGeom prst="line">
            <a:avLst/>
          </a:prstGeom>
          <a:ln w="28575">
            <a:noFill/>
          </a:ln>
        </p:spPr>
      </p:sp>
      <p:graphicFrame>
        <p:nvGraphicFramePr>
          <p:cNvPr id="30724" name="对象 68612"/>
          <p:cNvGraphicFramePr/>
          <p:nvPr/>
        </p:nvGraphicFramePr>
        <p:xfrm>
          <a:off x="0" y="968375"/>
          <a:ext cx="9144000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301490" imgH="1217930" progId="OrgPlusWOPX.4">
                  <p:embed/>
                </p:oleObj>
              </mc:Choice>
              <mc:Fallback>
                <p:oleObj name="" r:id="rId1" imgW="4301490" imgH="1217930" progId="OrgPlusWOPX.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968375"/>
                        <a:ext cx="9144000" cy="3803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矩形 68613"/>
          <p:cNvSpPr/>
          <p:nvPr/>
        </p:nvSpPr>
        <p:spPr>
          <a:xfrm>
            <a:off x="2209800" y="4019550"/>
            <a:ext cx="2362200" cy="1371600"/>
          </a:xfrm>
          <a:prstGeom prst="rect">
            <a:avLst/>
          </a:prstGeom>
          <a:solidFill>
            <a:srgbClr val="FFFFFF">
              <a:alpha val="50000"/>
            </a:srgbClr>
          </a:solidFill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6" name="矩形 68614"/>
          <p:cNvSpPr/>
          <p:nvPr/>
        </p:nvSpPr>
        <p:spPr>
          <a:xfrm>
            <a:off x="2362200" y="4248150"/>
            <a:ext cx="990600" cy="1066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同中书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门下平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章事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7" name="矩形 68615"/>
          <p:cNvSpPr/>
          <p:nvPr/>
        </p:nvSpPr>
        <p:spPr>
          <a:xfrm>
            <a:off x="3429000" y="4248150"/>
            <a:ext cx="963613" cy="1066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参知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政事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8" name="矩形 68616"/>
          <p:cNvSpPr/>
          <p:nvPr/>
        </p:nvSpPr>
        <p:spPr>
          <a:xfrm>
            <a:off x="4648200" y="4267200"/>
            <a:ext cx="1111250" cy="10668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枢密使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9" name="矩形 68617"/>
          <p:cNvSpPr/>
          <p:nvPr/>
        </p:nvSpPr>
        <p:spPr>
          <a:xfrm>
            <a:off x="5791200" y="4248150"/>
            <a:ext cx="1120775" cy="10668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枢密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副使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30" name="文本框 68618"/>
          <p:cNvSpPr txBox="1"/>
          <p:nvPr/>
        </p:nvSpPr>
        <p:spPr>
          <a:xfrm>
            <a:off x="0" y="1123950"/>
            <a:ext cx="3032760" cy="10763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anchor="t">
            <a:spAutoFit/>
          </a:bodyPr>
          <a:p>
            <a:r>
              <a:rPr lang="zh-CN" altLang="en-US" sz="3200" b="1" noProof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+mn-cs"/>
              </a:rPr>
              <a:t>宋太祖</a:t>
            </a:r>
            <a:r>
              <a:rPr lang="zh-CN" altLang="en-US" sz="3200" b="1" noProof="1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  <a:cs typeface="+mn-cs"/>
              </a:rPr>
              <a:t>分相权</a:t>
            </a:r>
            <a:endParaRPr lang="zh-CN" altLang="en-US" sz="3200" b="1" noProof="1" dirty="0">
              <a:solidFill>
                <a:srgbClr val="000099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200" b="1" noProof="1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  <a:cs typeface="+mn-cs"/>
              </a:rPr>
              <a:t> </a:t>
            </a:r>
            <a:r>
              <a:rPr lang="zh-CN" altLang="en-US" sz="3200" b="1" noProof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加强皇权</a:t>
            </a:r>
            <a:endParaRPr lang="zh-CN" altLang="en-US" sz="3200" b="1" noProof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31" name="文本框 1"/>
          <p:cNvSpPr txBox="1"/>
          <p:nvPr/>
        </p:nvSpPr>
        <p:spPr>
          <a:xfrm>
            <a:off x="1187450" y="0"/>
            <a:ext cx="3384550" cy="64452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宋 太 祖 集 权</a:t>
            </a:r>
            <a:endParaRPr lang="zh-CN" altLang="en-US" sz="3600" b="1" dirty="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68618"/>
          <p:cNvSpPr txBox="1"/>
          <p:nvPr/>
        </p:nvSpPr>
        <p:spPr>
          <a:xfrm>
            <a:off x="44450" y="5558790"/>
            <a:ext cx="6402705" cy="10763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anchor="t">
            <a:spAutoFit/>
          </a:bodyPr>
          <a:p>
            <a:r>
              <a:rPr lang="zh-CN" altLang="en-US" sz="3200" b="1" noProof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+mn-cs"/>
              </a:rPr>
              <a:t>宋太祖</a:t>
            </a:r>
            <a:r>
              <a:rPr lang="zh-CN" altLang="en-US" sz="3200" b="1" noProof="1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  <a:cs typeface="+mn-cs"/>
                <a:sym typeface="+mn-ea"/>
              </a:rPr>
              <a:t>收精兵、削实权、制钱谷</a:t>
            </a:r>
            <a:endParaRPr lang="zh-CN" altLang="en-US" sz="3200" b="1" noProof="1" dirty="0">
              <a:solidFill>
                <a:srgbClr val="000099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3200" b="1" noProof="1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  <a:cs typeface="+mn-cs"/>
              </a:rPr>
              <a:t>  </a:t>
            </a:r>
            <a:r>
              <a:rPr lang="zh-CN" altLang="en-US" sz="3200" b="1" noProof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加强中央集权</a:t>
            </a:r>
            <a:endParaRPr lang="zh-CN" altLang="en-US" sz="3200" b="1" noProof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 animBg="1"/>
      <p:bldP spid="30726" grpId="0" animBg="1"/>
      <p:bldP spid="30725" grpId="0" animBg="1"/>
      <p:bldP spid="30727" grpId="0" animBg="1"/>
      <p:bldP spid="30728" grpId="0" animBg="1"/>
      <p:bldP spid="3072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一、探寻王安石变法的使命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8" name="矩形 5161"/>
          <p:cNvSpPr/>
          <p:nvPr/>
        </p:nvSpPr>
        <p:spPr>
          <a:xfrm>
            <a:off x="228600" y="1228725"/>
            <a:ext cx="8616950" cy="13827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r>
              <a:rPr lang="en-US" altLang="zh-CN" b="1" dirty="0">
                <a:latin typeface="Arial" panose="020B0604020202020204" pitchFamily="34" charset="0"/>
                <a:ea typeface="华文新魏" pitchFamily="2" charset="-122"/>
              </a:rPr>
              <a:t>   </a:t>
            </a: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宋代人民的负担很沉重。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富者有弥望之田，贫者无立锥之地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。有力者无田可种，有田者无力可耕”。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矩形 5162"/>
          <p:cNvSpPr/>
          <p:nvPr/>
        </p:nvSpPr>
        <p:spPr>
          <a:xfrm>
            <a:off x="311150" y="3438525"/>
            <a:ext cx="8521700" cy="18145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993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年，王小波在四川发动起义，他宣告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：“吾疾贫富不均，今为汝均之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。”起义的队伍发展到数万人 。仁宗庆历年间，农民起义和兵变在各地相继爆发。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7" name="矩形 5126"/>
          <p:cNvSpPr/>
          <p:nvPr/>
        </p:nvSpPr>
        <p:spPr>
          <a:xfrm>
            <a:off x="920750" y="2794000"/>
            <a:ext cx="7304088" cy="644525"/>
          </a:xfrm>
          <a:prstGeom prst="rect">
            <a:avLst/>
          </a:prstGeom>
          <a:solidFill>
            <a:srgbClr val="FFFF00"/>
          </a:solidFill>
          <a:ln w="76200" cap="flat" cmpd="tri">
            <a:solidFill>
              <a:srgbClr val="99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土地兼并，矛盾尖锐，统治危机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/>
        </p:nvSpPr>
        <p:spPr>
          <a:xfrm>
            <a:off x="228600" y="228600"/>
            <a:ext cx="57848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/>
          </a:bodyPr>
          <a:p>
            <a:pPr algn="ctr" fontAlgn="base"/>
            <a:r>
              <a:rPr lang="zh-CN" altLang="en-US" sz="3600" b="1" strike="noStrike" noProof="1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一、探寻王安石变法的使命</a:t>
            </a:r>
            <a:endParaRPr lang="zh-CN" altLang="en-US" sz="3600" b="1" strike="noStrike" noProof="1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C00000"/>
              </a:solidFill>
              <a:effectLst>
                <a:outerShdw dist="35921" dir="2699999" sy="50000" kx="2115830" algn="bl" rotWithShape="0">
                  <a:srgbClr val="C0C0C0">
                    <a:alpha val="8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6" name="矩形 16391"/>
          <p:cNvSpPr/>
          <p:nvPr/>
        </p:nvSpPr>
        <p:spPr>
          <a:xfrm>
            <a:off x="438150" y="1087438"/>
            <a:ext cx="8191500" cy="22447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华文新魏" pitchFamily="2" charset="-122"/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更戍法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虽然可防止兵与将领结合以反抗中央，但却造成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兵不识将，将不识兵，兵无常帅，帅无常师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。且士兵经常往来于道路，训练不精，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削弱了军队的战斗力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，使北宋在对辽和西夏的作战中经常处于不利地位。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47" name="文本框 17415"/>
          <p:cNvSpPr txBox="1"/>
          <p:nvPr/>
        </p:nvSpPr>
        <p:spPr>
          <a:xfrm>
            <a:off x="476250" y="3568700"/>
            <a:ext cx="8191500" cy="26765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北宋加强中央集权的措施，虽然铲除了藩镇割据的基础，但却导致官僚机构的迅速膨胀。到北宋中期，各级官僚达到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17000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多人。这比实际所需人数多出两倍。庞大的官僚机构中，有时三五个人担任同一项官职，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互相推卸责任，不干实事，行政效率很低。</a:t>
            </a:r>
            <a:r>
              <a:rPr lang="zh-CN" altLang="en-US" sz="28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b="1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63" name="Picture 8" descr="從真宗到英宗這六十年間，官員的數目出現了甚麼變化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190" y="2004695"/>
            <a:ext cx="3493770" cy="393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1" name="Picture 2" descr="5B10024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45" y="1883410"/>
            <a:ext cx="4548505" cy="3782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{a6daefd3-3ed9-40b3-ae06-e2d4fe4535bc}"/>
</p:tagLst>
</file>

<file path=ppt/tags/tag2.xml><?xml version="1.0" encoding="utf-8"?>
<p:tagLst xmlns:p="http://schemas.openxmlformats.org/presentationml/2006/main">
  <p:tag name="KSO_WM_UNIT_TABLE_BEAUTIFY" val="{1cf75630-2532-4f77-aabf-22f032fe8cd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3871</Words>
  <Application>WPS 演示</Application>
  <PresentationFormat>在屏幕上显示</PresentationFormat>
  <Paragraphs>471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0" baseType="lpstr">
      <vt:lpstr>Arial</vt:lpstr>
      <vt:lpstr>宋体</vt:lpstr>
      <vt:lpstr>Wingdings</vt:lpstr>
      <vt:lpstr>黑体</vt:lpstr>
      <vt:lpstr>Tahoma</vt:lpstr>
      <vt:lpstr>华文中宋</vt:lpstr>
      <vt:lpstr>华文新魏</vt:lpstr>
      <vt:lpstr>Times New Roman</vt:lpstr>
      <vt:lpstr>隶书</vt:lpstr>
      <vt:lpstr>微软雅黑</vt:lpstr>
      <vt:lpstr>楷体_GB2312</vt:lpstr>
      <vt:lpstr>Arial Unicode MS</vt:lpstr>
      <vt:lpstr>Calibri</vt:lpstr>
      <vt:lpstr>方正粗黑宋简体</vt:lpstr>
      <vt:lpstr>楷体</vt:lpstr>
      <vt:lpstr>新宋体</vt:lpstr>
      <vt:lpstr>隶书</vt:lpstr>
      <vt:lpstr>华文行楷</vt:lpstr>
      <vt:lpstr>华文隶书</vt:lpstr>
      <vt:lpstr>默认设计模板</vt:lpstr>
      <vt:lpstr>1_默认设计模板</vt:lpstr>
      <vt:lpstr>Orbit</vt:lpstr>
      <vt:lpstr>OrgPlusWOPX.4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Administrator</cp:lastModifiedBy>
  <cp:revision>417</cp:revision>
  <dcterms:created xsi:type="dcterms:W3CDTF">2020-02-05T02:19:00Z</dcterms:created>
  <dcterms:modified xsi:type="dcterms:W3CDTF">2020-11-19T09:38:57Z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2052-11.1.0.9739</vt:lpwstr>
  </property>
</Properties>
</file>